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drawings/drawing1.xml" ContentType="application/vnd.openxmlformats-officedocument.drawingml.chartshape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82" r:id="rId3"/>
    <p:sldId id="274" r:id="rId4"/>
    <p:sldId id="284" r:id="rId5"/>
    <p:sldId id="283" r:id="rId6"/>
    <p:sldId id="334" r:id="rId7"/>
    <p:sldId id="368" r:id="rId8"/>
    <p:sldId id="369" r:id="rId9"/>
    <p:sldId id="370" r:id="rId10"/>
    <p:sldId id="371" r:id="rId11"/>
    <p:sldId id="372" r:id="rId12"/>
    <p:sldId id="269" r:id="rId13"/>
    <p:sldId id="374" r:id="rId14"/>
    <p:sldId id="375" r:id="rId15"/>
    <p:sldId id="376" r:id="rId16"/>
    <p:sldId id="377" r:id="rId17"/>
    <p:sldId id="378" r:id="rId18"/>
    <p:sldId id="380" r:id="rId19"/>
    <p:sldId id="379" r:id="rId20"/>
    <p:sldId id="382" r:id="rId21"/>
    <p:sldId id="381" r:id="rId22"/>
    <p:sldId id="383" r:id="rId23"/>
    <p:sldId id="384" r:id="rId24"/>
    <p:sldId id="385" r:id="rId25"/>
    <p:sldId id="386" r:id="rId26"/>
    <p:sldId id="387" r:id="rId27"/>
    <p:sldId id="388" r:id="rId28"/>
    <p:sldId id="389" r:id="rId29"/>
    <p:sldId id="390" r:id="rId30"/>
    <p:sldId id="332" r:id="rId31"/>
    <p:sldId id="391" r:id="rId32"/>
    <p:sldId id="393" r:id="rId33"/>
    <p:sldId id="394" r:id="rId34"/>
    <p:sldId id="395" r:id="rId35"/>
    <p:sldId id="396" r:id="rId36"/>
    <p:sldId id="397" r:id="rId37"/>
    <p:sldId id="398" r:id="rId38"/>
    <p:sldId id="365" r:id="rId39"/>
    <p:sldId id="366" r:id="rId40"/>
    <p:sldId id="333" r:id="rId41"/>
    <p:sldId id="286" r:id="rId42"/>
    <p:sldId id="457" r:id="rId43"/>
    <p:sldId id="437" r:id="rId44"/>
    <p:sldId id="439" r:id="rId45"/>
    <p:sldId id="404" r:id="rId46"/>
    <p:sldId id="405" r:id="rId47"/>
    <p:sldId id="458" r:id="rId48"/>
    <p:sldId id="459" r:id="rId49"/>
    <p:sldId id="460" r:id="rId50"/>
    <p:sldId id="461" r:id="rId51"/>
    <p:sldId id="462" r:id="rId52"/>
    <p:sldId id="463" r:id="rId53"/>
    <p:sldId id="430" r:id="rId54"/>
    <p:sldId id="448" r:id="rId55"/>
    <p:sldId id="449" r:id="rId56"/>
    <p:sldId id="451" r:id="rId57"/>
    <p:sldId id="453" r:id="rId58"/>
    <p:sldId id="452" r:id="rId59"/>
    <p:sldId id="424" r:id="rId60"/>
    <p:sldId id="447" r:id="rId61"/>
    <p:sldId id="454" r:id="rId62"/>
    <p:sldId id="455" r:id="rId63"/>
    <p:sldId id="456" r:id="rId64"/>
    <p:sldId id="414" r:id="rId65"/>
    <p:sldId id="415" r:id="rId66"/>
    <p:sldId id="446" r:id="rId67"/>
    <p:sldId id="445" r:id="rId68"/>
    <p:sldId id="444" r:id="rId69"/>
    <p:sldId id="443" r:id="rId70"/>
    <p:sldId id="441" r:id="rId71"/>
    <p:sldId id="411" r:id="rId72"/>
    <p:sldId id="412" r:id="rId73"/>
    <p:sldId id="440" r:id="rId74"/>
    <p:sldId id="409" r:id="rId75"/>
    <p:sldId id="410" r:id="rId76"/>
    <p:sldId id="407" r:id="rId77"/>
    <p:sldId id="408" r:id="rId78"/>
    <p:sldId id="260" r:id="rId7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07" autoAdjust="0"/>
    <p:restoredTop sz="75930" autoAdjust="0"/>
  </p:normalViewPr>
  <p:slideViewPr>
    <p:cSldViewPr snapToGrid="0" snapToObjects="1">
      <p:cViewPr>
        <p:scale>
          <a:sx n="125" d="100"/>
          <a:sy n="125" d="100"/>
        </p:scale>
        <p:origin x="834" y="-22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a:outerShdw blurRad="50800" dist="50800" dir="5400000" algn="ctr" rotWithShape="0">
                <a:schemeClr val="bg1"/>
              </a:outerShdw>
            </a:effectLst>
          </c:spPr>
          <c:marker>
            <c:symbol val="circle"/>
            <c:size val="5"/>
            <c:spPr>
              <a:solidFill>
                <a:schemeClr val="accent1"/>
              </a:solidFill>
              <a:ln w="9525">
                <a:solidFill>
                  <a:schemeClr val="accent1"/>
                </a:solidFill>
              </a:ln>
              <a:effectLst>
                <a:outerShdw blurRad="50800" dist="50800" dir="5400000" algn="ctr" rotWithShape="0">
                  <a:schemeClr val="bg1"/>
                </a:outerShdw>
              </a:effectLst>
            </c:spPr>
          </c:marker>
          <c:xVal>
            <c:numRef>
              <c:f>Sheet1!$A$2:$A$4</c:f>
              <c:numCache>
                <c:formatCode>General</c:formatCode>
                <c:ptCount val="3"/>
                <c:pt idx="0">
                  <c:v>0.5</c:v>
                </c:pt>
                <c:pt idx="1">
                  <c:v>2</c:v>
                </c:pt>
                <c:pt idx="2">
                  <c:v>3</c:v>
                </c:pt>
              </c:numCache>
            </c:numRef>
          </c:xVal>
          <c:yVal>
            <c:numRef>
              <c:f>Sheet1!$B$2:$B$4</c:f>
              <c:numCache>
                <c:formatCode>General</c:formatCode>
                <c:ptCount val="3"/>
                <c:pt idx="0">
                  <c:v>1</c:v>
                </c:pt>
                <c:pt idx="1">
                  <c:v>2</c:v>
                </c:pt>
                <c:pt idx="2">
                  <c:v>1.5</c:v>
                </c:pt>
              </c:numCache>
            </c:numRef>
          </c:yVal>
          <c:smooth val="0"/>
          <c:extLst>
            <c:ext xmlns:c16="http://schemas.microsoft.com/office/drawing/2014/chart" uri="{C3380CC4-5D6E-409C-BE32-E72D297353CC}">
              <c16:uniqueId val="{00000000-D53A-476F-8D3A-5C831D440B63}"/>
            </c:ext>
          </c:extLst>
        </c:ser>
        <c:dLbls>
          <c:showLegendKey val="0"/>
          <c:showVal val="0"/>
          <c:showCatName val="0"/>
          <c:showSerName val="0"/>
          <c:showPercent val="0"/>
          <c:showBubbleSize val="0"/>
        </c:dLbls>
        <c:axId val="2078442024"/>
        <c:axId val="2084920824"/>
      </c:scatterChart>
      <c:valAx>
        <c:axId val="2078442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4920824"/>
        <c:crosses val="autoZero"/>
        <c:crossBetween val="midCat"/>
      </c:valAx>
      <c:valAx>
        <c:axId val="2084920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8442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5A087AA5-8C8D-3E4A-B5E2-373E194504B5}" type="presOf" srcId="{84F8989F-9866-4D89-80DD-C19F03B68FB4}" destId="{A861EBF1-ACB0-4483-8871-E2ED5342F1EE}"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54961552-0AE5-C446-A274-4B502E976A3B}" type="presOf" srcId="{815021E2-3E61-4034-8306-BF2996571586}" destId="{7BDF7E0C-23DA-43ED-932E-0F7AACA8CF40}" srcOrd="3" destOrd="0" presId="urn:microsoft.com/office/officeart/2005/8/layout/gear1"/>
    <dgm:cxn modelId="{11EA4D8D-8D14-BC43-9A87-F7A05FA81F2B}" type="presOf" srcId="{76E160B1-E4B9-46F8-80CD-35B1BA1FAB67}" destId="{16D4F48F-05E2-4722-B031-82FF2AC7CBE0}" srcOrd="0" destOrd="0" presId="urn:microsoft.com/office/officeart/2005/8/layout/gear1"/>
    <dgm:cxn modelId="{BE41A287-7AF3-E445-A002-1F36CFD9B1D4}" type="presOf" srcId="{65B0B4FC-730A-498D-A0A7-198257489ACD}" destId="{AADEACB4-3D1E-40AA-A8E5-5741D8D2AD7B}" srcOrd="0" destOrd="0" presId="urn:microsoft.com/office/officeart/2005/8/layout/gear1"/>
    <dgm:cxn modelId="{19CC58B2-152D-304E-909D-F2B5EA416580}" type="presOf" srcId="{AC9163F7-F3A0-414C-B4F1-08EDECFD882E}" destId="{465371BC-C51D-40F1-808B-E1079A4D7A32}"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54200B1C-7B0C-4742-ABA0-BD95529AACC7}" type="presOf" srcId="{815021E2-3E61-4034-8306-BF2996571586}" destId="{CC05ADE6-F4B9-4933-8DDD-53DE176B5BE6}" srcOrd="1" destOrd="0" presId="urn:microsoft.com/office/officeart/2005/8/layout/gear1"/>
    <dgm:cxn modelId="{9BC92844-9EB3-714D-9309-446F1AFB7031}" type="presOf" srcId="{DE5562C0-273D-4A1F-ACED-C0B00E549F36}" destId="{5E762078-2D92-495D-B36B-70E29B73E0AB}" srcOrd="1" destOrd="0" presId="urn:microsoft.com/office/officeart/2005/8/layout/gear1"/>
    <dgm:cxn modelId="{6B91BAF4-D9DB-6B47-BB9F-098D750BA184}" type="presOf" srcId="{815021E2-3E61-4034-8306-BF2996571586}" destId="{31754E99-0E99-4F1E-B91E-0EE273AC8241}" srcOrd="2" destOrd="0" presId="urn:microsoft.com/office/officeart/2005/8/layout/gear1"/>
    <dgm:cxn modelId="{03243206-7A34-BA4B-9970-D42743B135E1}" type="presOf" srcId="{9A881F18-257E-4BF3-AA02-CA9BF3D47C46}" destId="{E1EA8425-0704-4C09-884F-C8DAE9451A7D}"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389B6B48-778A-6447-9FB5-1E958F33DF94}" type="presOf" srcId="{65B0B4FC-730A-498D-A0A7-198257489ACD}" destId="{1685BA4B-1A55-403A-8F37-68A4B35E333A}" srcOrd="1" destOrd="0" presId="urn:microsoft.com/office/officeart/2005/8/layout/gear1"/>
    <dgm:cxn modelId="{B42CC893-FCDA-A447-84C8-4CA98AB6EDFF}" type="presOf" srcId="{DE5562C0-273D-4A1F-ACED-C0B00E549F36}" destId="{A9EBE5A5-C389-45D7-B2F7-DA86DD4E5488}" srcOrd="0" destOrd="0" presId="urn:microsoft.com/office/officeart/2005/8/layout/gear1"/>
    <dgm:cxn modelId="{1B941D99-CC85-0848-B8A0-45C723778F9A}" type="presOf" srcId="{DE5562C0-273D-4A1F-ACED-C0B00E549F36}" destId="{BBAC9ED9-E5E6-4F29-868A-795200BE26DE}" srcOrd="2" destOrd="0" presId="urn:microsoft.com/office/officeart/2005/8/layout/gear1"/>
    <dgm:cxn modelId="{ADC2C9EA-F30F-7346-96E6-D03F420B8A3C}" type="presOf" srcId="{815021E2-3E61-4034-8306-BF2996571586}" destId="{87F6E066-22A2-4845-B832-3F620F2CCA64}" srcOrd="0" destOrd="0" presId="urn:microsoft.com/office/officeart/2005/8/layout/gear1"/>
    <dgm:cxn modelId="{1CA0DCEE-332A-0543-90AE-9F18E83DFAC8}" type="presOf" srcId="{65B0B4FC-730A-498D-A0A7-198257489ACD}" destId="{49612219-54EA-4B32-9261-F9EF1C95F7F3}" srcOrd="2" destOrd="0" presId="urn:microsoft.com/office/officeart/2005/8/layout/gear1"/>
    <dgm:cxn modelId="{D0E4EA14-94F1-594E-83C7-7CB5B59374AF}" type="presParOf" srcId="{16D4F48F-05E2-4722-B031-82FF2AC7CBE0}" destId="{AADEACB4-3D1E-40AA-A8E5-5741D8D2AD7B}" srcOrd="0" destOrd="0" presId="urn:microsoft.com/office/officeart/2005/8/layout/gear1"/>
    <dgm:cxn modelId="{1474771B-9B70-074C-B6F9-56CAD39A6DEF}" type="presParOf" srcId="{16D4F48F-05E2-4722-B031-82FF2AC7CBE0}" destId="{1685BA4B-1A55-403A-8F37-68A4B35E333A}" srcOrd="1" destOrd="0" presId="urn:microsoft.com/office/officeart/2005/8/layout/gear1"/>
    <dgm:cxn modelId="{54083336-44AD-4E4A-8D7D-A153CCCCAFBB}" type="presParOf" srcId="{16D4F48F-05E2-4722-B031-82FF2AC7CBE0}" destId="{49612219-54EA-4B32-9261-F9EF1C95F7F3}" srcOrd="2" destOrd="0" presId="urn:microsoft.com/office/officeart/2005/8/layout/gear1"/>
    <dgm:cxn modelId="{56BFEB50-6F5E-E647-B279-F1DB2CFC85C1}" type="presParOf" srcId="{16D4F48F-05E2-4722-B031-82FF2AC7CBE0}" destId="{A9EBE5A5-C389-45D7-B2F7-DA86DD4E5488}" srcOrd="3" destOrd="0" presId="urn:microsoft.com/office/officeart/2005/8/layout/gear1"/>
    <dgm:cxn modelId="{DEFAA4D7-7E1C-7D49-964F-A8A64DBFEF50}" type="presParOf" srcId="{16D4F48F-05E2-4722-B031-82FF2AC7CBE0}" destId="{5E762078-2D92-495D-B36B-70E29B73E0AB}" srcOrd="4" destOrd="0" presId="urn:microsoft.com/office/officeart/2005/8/layout/gear1"/>
    <dgm:cxn modelId="{ECD75CB4-12DE-A241-B201-CCDCB0B0B33E}" type="presParOf" srcId="{16D4F48F-05E2-4722-B031-82FF2AC7CBE0}" destId="{BBAC9ED9-E5E6-4F29-868A-795200BE26DE}" srcOrd="5" destOrd="0" presId="urn:microsoft.com/office/officeart/2005/8/layout/gear1"/>
    <dgm:cxn modelId="{6E507A29-97D9-764D-83E3-21D21F303970}" type="presParOf" srcId="{16D4F48F-05E2-4722-B031-82FF2AC7CBE0}" destId="{87F6E066-22A2-4845-B832-3F620F2CCA64}" srcOrd="6" destOrd="0" presId="urn:microsoft.com/office/officeart/2005/8/layout/gear1"/>
    <dgm:cxn modelId="{0E0B1E48-45E3-F148-9F6C-E1A868B72AE2}" type="presParOf" srcId="{16D4F48F-05E2-4722-B031-82FF2AC7CBE0}" destId="{CC05ADE6-F4B9-4933-8DDD-53DE176B5BE6}" srcOrd="7" destOrd="0" presId="urn:microsoft.com/office/officeart/2005/8/layout/gear1"/>
    <dgm:cxn modelId="{093B1043-0006-7541-9307-A89B65CD20A5}" type="presParOf" srcId="{16D4F48F-05E2-4722-B031-82FF2AC7CBE0}" destId="{31754E99-0E99-4F1E-B91E-0EE273AC8241}" srcOrd="8" destOrd="0" presId="urn:microsoft.com/office/officeart/2005/8/layout/gear1"/>
    <dgm:cxn modelId="{2AFF4862-88A1-7D4B-8C51-25467E3975AA}" type="presParOf" srcId="{16D4F48F-05E2-4722-B031-82FF2AC7CBE0}" destId="{7BDF7E0C-23DA-43ED-932E-0F7AACA8CF40}" srcOrd="9" destOrd="0" presId="urn:microsoft.com/office/officeart/2005/8/layout/gear1"/>
    <dgm:cxn modelId="{091F5C05-6D79-334E-9F7F-103D3C651CDE}" type="presParOf" srcId="{16D4F48F-05E2-4722-B031-82FF2AC7CBE0}" destId="{E1EA8425-0704-4C09-884F-C8DAE9451A7D}" srcOrd="10" destOrd="0" presId="urn:microsoft.com/office/officeart/2005/8/layout/gear1"/>
    <dgm:cxn modelId="{4DC29D84-EF6D-A843-A2CE-5B8DB6F0ECFB}" type="presParOf" srcId="{16D4F48F-05E2-4722-B031-82FF2AC7CBE0}" destId="{465371BC-C51D-40F1-808B-E1079A4D7A32}" srcOrd="11" destOrd="0" presId="urn:microsoft.com/office/officeart/2005/8/layout/gear1"/>
    <dgm:cxn modelId="{89897DB9-B4D9-CF41-8137-DF2AF0092765}"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73FA93D8-6EA3-CF4A-B7CE-F227FA37D49A}" type="presOf" srcId="{65B0B4FC-730A-498D-A0A7-198257489ACD}" destId="{AADEACB4-3D1E-40AA-A8E5-5741D8D2AD7B}" srcOrd="0" destOrd="0" presId="urn:microsoft.com/office/officeart/2005/8/layout/gear1"/>
    <dgm:cxn modelId="{1127D81D-9365-524F-8B19-1A87C6FACBFF}" type="presOf" srcId="{AC9163F7-F3A0-414C-B4F1-08EDECFD882E}" destId="{465371BC-C51D-40F1-808B-E1079A4D7A32}" srcOrd="0" destOrd="0" presId="urn:microsoft.com/office/officeart/2005/8/layout/gear1"/>
    <dgm:cxn modelId="{C9425130-0C0E-084E-A842-592BE6FEF014}" type="presOf" srcId="{815021E2-3E61-4034-8306-BF2996571586}" destId="{31754E99-0E99-4F1E-B91E-0EE273AC8241}" srcOrd="2"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194A6E5F-8A3A-814A-BFED-2310060CC24C}" type="presOf" srcId="{815021E2-3E61-4034-8306-BF2996571586}" destId="{CC05ADE6-F4B9-4933-8DDD-53DE176B5BE6}" srcOrd="1" destOrd="0" presId="urn:microsoft.com/office/officeart/2005/8/layout/gear1"/>
    <dgm:cxn modelId="{F3464AC2-D366-6547-A0D6-459E0798FB90}" type="presOf" srcId="{DE5562C0-273D-4A1F-ACED-C0B00E549F36}" destId="{A9EBE5A5-C389-45D7-B2F7-DA86DD4E5488}"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951F89F5-D758-6D4B-936D-2EBC3F144F98}" type="presOf" srcId="{65B0B4FC-730A-498D-A0A7-198257489ACD}" destId="{1685BA4B-1A55-403A-8F37-68A4B35E333A}" srcOrd="1" destOrd="0" presId="urn:microsoft.com/office/officeart/2005/8/layout/gear1"/>
    <dgm:cxn modelId="{12312E13-4203-7445-AFC1-42F6279BA53B}" type="presOf" srcId="{65B0B4FC-730A-498D-A0A7-198257489ACD}" destId="{49612219-54EA-4B32-9261-F9EF1C95F7F3}" srcOrd="2" destOrd="0" presId="urn:microsoft.com/office/officeart/2005/8/layout/gear1"/>
    <dgm:cxn modelId="{14D91684-2947-C642-8929-57EA054C2864}" type="presOf" srcId="{DE5562C0-273D-4A1F-ACED-C0B00E549F36}" destId="{BBAC9ED9-E5E6-4F29-868A-795200BE26DE}" srcOrd="2" destOrd="0" presId="urn:microsoft.com/office/officeart/2005/8/layout/gear1"/>
    <dgm:cxn modelId="{71101CC1-2F23-CF45-B6C7-00CF2ED661D0}" type="presOf" srcId="{84F8989F-9866-4D89-80DD-C19F03B68FB4}" destId="{A861EBF1-ACB0-4483-8871-E2ED5342F1EE}"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CCADAC1D-7211-7E40-AFAC-70625590330B}" type="presOf" srcId="{815021E2-3E61-4034-8306-BF2996571586}" destId="{87F6E066-22A2-4845-B832-3F620F2CCA64}" srcOrd="0" destOrd="0" presId="urn:microsoft.com/office/officeart/2005/8/layout/gear1"/>
    <dgm:cxn modelId="{E02BC36E-F871-3042-83EB-84CD79E10392}" type="presOf" srcId="{DE5562C0-273D-4A1F-ACED-C0B00E549F36}" destId="{5E762078-2D92-495D-B36B-70E29B73E0AB}" srcOrd="1" destOrd="0" presId="urn:microsoft.com/office/officeart/2005/8/layout/gear1"/>
    <dgm:cxn modelId="{107401DC-F42E-1144-84B0-FFF7B4C183E5}" type="presOf" srcId="{76E160B1-E4B9-46F8-80CD-35B1BA1FAB67}" destId="{16D4F48F-05E2-4722-B031-82FF2AC7CBE0}" srcOrd="0" destOrd="0" presId="urn:microsoft.com/office/officeart/2005/8/layout/gear1"/>
    <dgm:cxn modelId="{FDE17A49-9AF0-4B41-9E0D-474150DD29EB}" type="presOf" srcId="{815021E2-3E61-4034-8306-BF2996571586}" destId="{7BDF7E0C-23DA-43ED-932E-0F7AACA8CF40}" srcOrd="3" destOrd="0" presId="urn:microsoft.com/office/officeart/2005/8/layout/gear1"/>
    <dgm:cxn modelId="{58DCDB2E-6CCF-D44C-9B58-F856112DF927}" type="presOf" srcId="{9A881F18-257E-4BF3-AA02-CA9BF3D47C46}" destId="{E1EA8425-0704-4C09-884F-C8DAE9451A7D}" srcOrd="0" destOrd="0" presId="urn:microsoft.com/office/officeart/2005/8/layout/gear1"/>
    <dgm:cxn modelId="{44BEA0F4-D392-4B41-B60C-42B1A3BB56C7}" type="presParOf" srcId="{16D4F48F-05E2-4722-B031-82FF2AC7CBE0}" destId="{AADEACB4-3D1E-40AA-A8E5-5741D8D2AD7B}" srcOrd="0" destOrd="0" presId="urn:microsoft.com/office/officeart/2005/8/layout/gear1"/>
    <dgm:cxn modelId="{A4FE1AF2-7B09-0F48-B2E7-F7B7E25C5971}" type="presParOf" srcId="{16D4F48F-05E2-4722-B031-82FF2AC7CBE0}" destId="{1685BA4B-1A55-403A-8F37-68A4B35E333A}" srcOrd="1" destOrd="0" presId="urn:microsoft.com/office/officeart/2005/8/layout/gear1"/>
    <dgm:cxn modelId="{6B477098-6DD3-1948-87E0-607DE578FEDB}" type="presParOf" srcId="{16D4F48F-05E2-4722-B031-82FF2AC7CBE0}" destId="{49612219-54EA-4B32-9261-F9EF1C95F7F3}" srcOrd="2" destOrd="0" presId="urn:microsoft.com/office/officeart/2005/8/layout/gear1"/>
    <dgm:cxn modelId="{AC57A300-63D8-224F-A81F-0A88EF82230C}" type="presParOf" srcId="{16D4F48F-05E2-4722-B031-82FF2AC7CBE0}" destId="{A9EBE5A5-C389-45D7-B2F7-DA86DD4E5488}" srcOrd="3" destOrd="0" presId="urn:microsoft.com/office/officeart/2005/8/layout/gear1"/>
    <dgm:cxn modelId="{893A9E44-F586-FF4F-8D05-0E13E15B88C0}" type="presParOf" srcId="{16D4F48F-05E2-4722-B031-82FF2AC7CBE0}" destId="{5E762078-2D92-495D-B36B-70E29B73E0AB}" srcOrd="4" destOrd="0" presId="urn:microsoft.com/office/officeart/2005/8/layout/gear1"/>
    <dgm:cxn modelId="{509059FF-CF84-E743-BFAF-31FEA46011E8}" type="presParOf" srcId="{16D4F48F-05E2-4722-B031-82FF2AC7CBE0}" destId="{BBAC9ED9-E5E6-4F29-868A-795200BE26DE}" srcOrd="5" destOrd="0" presId="urn:microsoft.com/office/officeart/2005/8/layout/gear1"/>
    <dgm:cxn modelId="{695CD267-F6A2-144B-814E-330060E1E672}" type="presParOf" srcId="{16D4F48F-05E2-4722-B031-82FF2AC7CBE0}" destId="{87F6E066-22A2-4845-B832-3F620F2CCA64}" srcOrd="6" destOrd="0" presId="urn:microsoft.com/office/officeart/2005/8/layout/gear1"/>
    <dgm:cxn modelId="{4D748091-9203-DC48-A65C-0541815E8280}" type="presParOf" srcId="{16D4F48F-05E2-4722-B031-82FF2AC7CBE0}" destId="{CC05ADE6-F4B9-4933-8DDD-53DE176B5BE6}" srcOrd="7" destOrd="0" presId="urn:microsoft.com/office/officeart/2005/8/layout/gear1"/>
    <dgm:cxn modelId="{4C39782F-0AE1-7F4D-8107-2723C093F1FF}" type="presParOf" srcId="{16D4F48F-05E2-4722-B031-82FF2AC7CBE0}" destId="{31754E99-0E99-4F1E-B91E-0EE273AC8241}" srcOrd="8" destOrd="0" presId="urn:microsoft.com/office/officeart/2005/8/layout/gear1"/>
    <dgm:cxn modelId="{6250A9CD-60CB-4C46-B2A4-02E565C73CE5}" type="presParOf" srcId="{16D4F48F-05E2-4722-B031-82FF2AC7CBE0}" destId="{7BDF7E0C-23DA-43ED-932E-0F7AACA8CF40}" srcOrd="9" destOrd="0" presId="urn:microsoft.com/office/officeart/2005/8/layout/gear1"/>
    <dgm:cxn modelId="{6C077DD8-0E39-7443-8557-C6155221FB5C}" type="presParOf" srcId="{16D4F48F-05E2-4722-B031-82FF2AC7CBE0}" destId="{E1EA8425-0704-4C09-884F-C8DAE9451A7D}" srcOrd="10" destOrd="0" presId="urn:microsoft.com/office/officeart/2005/8/layout/gear1"/>
    <dgm:cxn modelId="{9F6D7B51-509D-4440-8836-68A95E1812F0}" type="presParOf" srcId="{16D4F48F-05E2-4722-B031-82FF2AC7CBE0}" destId="{465371BC-C51D-40F1-808B-E1079A4D7A32}" srcOrd="11" destOrd="0" presId="urn:microsoft.com/office/officeart/2005/8/layout/gear1"/>
    <dgm:cxn modelId="{889E1B3A-421E-8045-B3F5-C8094C05C6A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6.emf"/></Relationships>
</file>

<file path=ppt/drawings/drawing1.xml><?xml version="1.0" encoding="utf-8"?>
<c:userShapes xmlns:c="http://schemas.openxmlformats.org/drawingml/2006/chart">
  <cdr:relSizeAnchor xmlns:cdr="http://schemas.openxmlformats.org/drawingml/2006/chartDrawing">
    <cdr:from>
      <cdr:x>0.17699</cdr:x>
      <cdr:y>0.21724</cdr:y>
    </cdr:from>
    <cdr:to>
      <cdr:x>0.57068</cdr:x>
      <cdr:y>0.56111</cdr:y>
    </cdr:to>
    <cdr:cxnSp macro="">
      <cdr:nvCxnSpPr>
        <cdr:cNvPr id="3" name="Straight Connector 2"/>
        <cdr:cNvCxnSpPr/>
      </cdr:nvCxnSpPr>
      <cdr:spPr>
        <a:xfrm xmlns:a="http://schemas.openxmlformats.org/drawingml/2006/main" flipV="1">
          <a:off x="1861147" y="945284"/>
          <a:ext cx="4139900" cy="1496292"/>
        </a:xfrm>
        <a:prstGeom xmlns:a="http://schemas.openxmlformats.org/drawingml/2006/main" prst="line">
          <a:avLst/>
        </a:prstGeom>
        <a:ln xmlns:a="http://schemas.openxmlformats.org/drawingml/2006/main">
          <a:headEnd type="none" w="med" len="med"/>
          <a:tailEnd type="arrow"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0.03735</cdr:x>
      <cdr:y>0.55474</cdr:y>
    </cdr:from>
    <cdr:to>
      <cdr:x>0.17699</cdr:x>
      <cdr:y>0.90596</cdr:y>
    </cdr:to>
    <cdr:cxnSp macro="">
      <cdr:nvCxnSpPr>
        <cdr:cNvPr id="6" name="Straight Arrow Connector 5"/>
        <cdr:cNvCxnSpPr/>
      </cdr:nvCxnSpPr>
      <cdr:spPr>
        <a:xfrm xmlns:a="http://schemas.openxmlformats.org/drawingml/2006/main" flipV="1">
          <a:off x="392758" y="2413866"/>
          <a:ext cx="1468389" cy="1528273"/>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0.04565</cdr:x>
      <cdr:y>0.21682</cdr:y>
    </cdr:from>
    <cdr:to>
      <cdr:x>0.57564</cdr:x>
      <cdr:y>0.90554</cdr:y>
    </cdr:to>
    <cdr:cxnSp macro="">
      <cdr:nvCxnSpPr>
        <cdr:cNvPr id="8" name="Straight Arrow Connector 7"/>
        <cdr:cNvCxnSpPr/>
      </cdr:nvCxnSpPr>
      <cdr:spPr>
        <a:xfrm xmlns:a="http://schemas.openxmlformats.org/drawingml/2006/main" flipV="1">
          <a:off x="480064" y="943465"/>
          <a:ext cx="5573167" cy="2996854"/>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0.38599</cdr:y>
    </cdr:from>
    <cdr:to>
      <cdr:x>0.84519</cdr:x>
      <cdr:y>0.89793</cdr:y>
    </cdr:to>
    <cdr:cxnSp macro="">
      <cdr:nvCxnSpPr>
        <cdr:cNvPr id="10" name="Straight Arrow Connector 9"/>
        <cdr:cNvCxnSpPr/>
      </cdr:nvCxnSpPr>
      <cdr:spPr>
        <a:xfrm xmlns:a="http://schemas.openxmlformats.org/drawingml/2006/main" flipV="1">
          <a:off x="464127" y="1679575"/>
          <a:ext cx="8423564" cy="222760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0.75643</cdr:y>
    </cdr:from>
    <cdr:to>
      <cdr:x>0.44537</cdr:x>
      <cdr:y>0.89793</cdr:y>
    </cdr:to>
    <cdr:cxnSp macro="">
      <cdr:nvCxnSpPr>
        <cdr:cNvPr id="12" name="Straight Arrow Connector 11"/>
        <cdr:cNvCxnSpPr/>
      </cdr:nvCxnSpPr>
      <cdr:spPr>
        <a:xfrm xmlns:a="http://schemas.openxmlformats.org/drawingml/2006/main" flipV="1">
          <a:off x="464127" y="3291485"/>
          <a:ext cx="4219206" cy="61569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6"/>
        </a:lnRef>
        <a:fillRef xmlns:a="http://schemas.openxmlformats.org/drawingml/2006/main" idx="0">
          <a:schemeClr val="accent6"/>
        </a:fillRef>
        <a:effectRef xmlns:a="http://schemas.openxmlformats.org/drawingml/2006/main" idx="0">
          <a:schemeClr val="accent6"/>
        </a:effectRef>
        <a:fontRef xmlns:a="http://schemas.openxmlformats.org/drawingml/2006/main" idx="minor">
          <a:schemeClr val="tx1"/>
        </a:fontRef>
      </cdr:style>
    </cdr:cxnSp>
  </cdr:relSizeAnchor>
  <cdr:relSizeAnchor xmlns:cdr="http://schemas.openxmlformats.org/drawingml/2006/chartDrawing">
    <cdr:from>
      <cdr:x>0.58722</cdr:x>
      <cdr:y>0.22812</cdr:y>
    </cdr:from>
    <cdr:to>
      <cdr:x>0.70486</cdr:x>
      <cdr:y>0.313</cdr:y>
    </cdr:to>
    <cdr:sp macro="" textlink="">
      <cdr:nvSpPr>
        <cdr:cNvPr id="13" name="TextBox 8"/>
        <cdr:cNvSpPr txBox="1"/>
      </cdr:nvSpPr>
      <cdr:spPr>
        <a:xfrm xmlns:a="http://schemas.openxmlformats.org/drawingml/2006/main">
          <a:off x="6174947" y="99262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smtClean="0"/>
            <a:t>Gold</a:t>
          </a:r>
          <a:endParaRPr lang="en-AU" dirty="0"/>
        </a:p>
      </cdr:txBody>
    </cdr:sp>
  </cdr:relSizeAnchor>
  <cdr:relSizeAnchor xmlns:cdr="http://schemas.openxmlformats.org/drawingml/2006/chartDrawing">
    <cdr:from>
      <cdr:x>0.84671</cdr:x>
      <cdr:y>0.40147</cdr:y>
    </cdr:from>
    <cdr:to>
      <cdr:x>0.97782</cdr:x>
      <cdr:y>0.51464</cdr:y>
    </cdr:to>
    <cdr:sp macro="" textlink="">
      <cdr:nvSpPr>
        <cdr:cNvPr id="16" name="TextBox 8"/>
        <cdr:cNvSpPr txBox="1"/>
      </cdr:nvSpPr>
      <cdr:spPr>
        <a:xfrm xmlns:a="http://schemas.openxmlformats.org/drawingml/2006/main">
          <a:off x="6677748" y="1310199"/>
          <a:ext cx="1034038"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Iron-Ore</a:t>
          </a:r>
          <a:endParaRPr lang="en-AU" dirty="0"/>
        </a:p>
      </cdr:txBody>
    </cdr:sp>
  </cdr:relSizeAnchor>
  <cdr:relSizeAnchor xmlns:cdr="http://schemas.openxmlformats.org/drawingml/2006/chartDrawing">
    <cdr:from>
      <cdr:x>0.44118</cdr:x>
      <cdr:y>0.75643</cdr:y>
    </cdr:from>
    <cdr:to>
      <cdr:x>0.55882</cdr:x>
      <cdr:y>0.84131</cdr:y>
    </cdr:to>
    <cdr:sp macro="" textlink="">
      <cdr:nvSpPr>
        <cdr:cNvPr id="17" name="TextBox 8"/>
        <cdr:cNvSpPr txBox="1"/>
      </cdr:nvSpPr>
      <cdr:spPr>
        <a:xfrm xmlns:a="http://schemas.openxmlformats.org/drawingml/2006/main">
          <a:off x="4639235" y="329149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a:t>
          </a:r>
          <a:endParaRPr lang="en-AU" dirty="0"/>
        </a:p>
      </cdr:txBody>
    </cdr:sp>
  </cdr:relSizeAnchor>
  <cdr:relSizeAnchor xmlns:cdr="http://schemas.openxmlformats.org/drawingml/2006/chartDrawing">
    <cdr:from>
      <cdr:x>0.1097</cdr:x>
      <cdr:y>0.56769</cdr:y>
    </cdr:from>
    <cdr:to>
      <cdr:x>0.25523</cdr:x>
      <cdr:y>0.71858</cdr:y>
    </cdr:to>
    <cdr:sp macro="" textlink="">
      <cdr:nvSpPr>
        <cdr:cNvPr id="11" name="TextBox 8"/>
        <cdr:cNvSpPr txBox="1"/>
      </cdr:nvSpPr>
      <cdr:spPr>
        <a:xfrm xmlns:a="http://schemas.openxmlformats.org/drawingml/2006/main">
          <a:off x="865171" y="1389494"/>
          <a:ext cx="114775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t>K</a:t>
          </a:r>
          <a:r>
            <a:rPr lang="en-US" dirty="0" smtClean="0"/>
            <a:t>algoorlie</a:t>
          </a:r>
          <a:endParaRPr lang="en-AU" dirty="0"/>
        </a:p>
      </cdr:txBody>
    </cdr:sp>
  </cdr:relSizeAnchor>
  <cdr:relSizeAnchor xmlns:cdr="http://schemas.openxmlformats.org/drawingml/2006/chartDrawing">
    <cdr:from>
      <cdr:x>0.43692</cdr:x>
      <cdr:y>0.39236</cdr:y>
    </cdr:from>
    <cdr:to>
      <cdr:x>0.84124</cdr:x>
      <cdr:y>0.75931</cdr:y>
    </cdr:to>
    <cdr:cxnSp macro="">
      <cdr:nvCxnSpPr>
        <cdr:cNvPr id="14" name="Straight Connector 13"/>
        <cdr:cNvCxnSpPr/>
      </cdr:nvCxnSpPr>
      <cdr:spPr>
        <a:xfrm xmlns:a="http://schemas.openxmlformats.org/drawingml/2006/main" flipV="1">
          <a:off x="4594479" y="1707284"/>
          <a:ext cx="4251648" cy="1596729"/>
        </a:xfrm>
        <a:prstGeom xmlns:a="http://schemas.openxmlformats.org/drawingml/2006/main" prst="line">
          <a:avLst/>
        </a:prstGeom>
        <a:ln xmlns:a="http://schemas.openxmlformats.org/drawingml/2006/main">
          <a:headEnd type="arrow" w="med" len="med"/>
          <a:tailEnd type="none"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4F829E-3AF5-114B-B1B8-694D9A370CF3}" type="datetimeFigureOut">
              <a:rPr lang="en-US" smtClean="0"/>
              <a:t>3/26/2020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3B3AD-34BF-6147-8F09-6DDBAB9A465E}" type="slidenum">
              <a:rPr lang="en-US" smtClean="0"/>
              <a:t>‹#›</a:t>
            </a:fld>
            <a:endParaRPr lang="en-US"/>
          </a:p>
        </p:txBody>
      </p:sp>
    </p:spTree>
    <p:extLst>
      <p:ext uri="{BB962C8B-B14F-4D97-AF65-F5344CB8AC3E}">
        <p14:creationId xmlns:p14="http://schemas.microsoft.com/office/powerpoint/2010/main" val="2468176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 do we represent words</a:t>
            </a:r>
            <a:r>
              <a:rPr lang="en-AU" baseline="0" dirty="0" smtClean="0"/>
              <a:t>?</a:t>
            </a:r>
          </a:p>
          <a:p>
            <a:endParaRPr lang="en-AU" baseline="0" dirty="0" smtClean="0"/>
          </a:p>
          <a:p>
            <a:r>
              <a:rPr lang="en-AU" baseline="0" dirty="0" smtClean="0"/>
              <a:t>One hot encoding (count vectorising); basic, naïve.</a:t>
            </a:r>
            <a:endParaRPr lang="en-AU" dirty="0" smtClean="0"/>
          </a:p>
          <a:p>
            <a:endParaRPr lang="en-AU" dirty="0" smtClean="0"/>
          </a:p>
          <a:p>
            <a:r>
              <a:rPr lang="en-AU" dirty="0" smtClean="0"/>
              <a:t>Vector dimension becomes as large as the number of words in the vocabulary.</a:t>
            </a:r>
            <a:r>
              <a:rPr lang="en-AU" baseline="0" dirty="0" smtClean="0"/>
              <a:t> This is not ideal for large ML systems.</a:t>
            </a:r>
          </a:p>
          <a:p>
            <a:endParaRPr lang="en-AU" baseline="0" dirty="0" smtClean="0"/>
          </a:p>
          <a:p>
            <a:endParaRPr lang="en-AU" baseline="0" dirty="0" smtClean="0"/>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31</a:t>
            </a:fld>
            <a:endParaRPr lang="en-US"/>
          </a:p>
        </p:txBody>
      </p:sp>
    </p:spTree>
    <p:extLst>
      <p:ext uri="{BB962C8B-B14F-4D97-AF65-F5344CB8AC3E}">
        <p14:creationId xmlns:p14="http://schemas.microsoft.com/office/powerpoint/2010/main" val="132617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How do we capture semantic and syntactic similarities, relationships with other words, etc.</a:t>
            </a:r>
          </a:p>
          <a:p>
            <a:endParaRPr lang="en-AU" dirty="0" smtClean="0"/>
          </a:p>
          <a:p>
            <a:r>
              <a:rPr lang="en-AU" dirty="0" smtClean="0"/>
              <a:t>“You shall know a word by the company it keeps” (J. R. Firth 1957: 11)</a:t>
            </a:r>
          </a:p>
          <a:p>
            <a:endParaRPr lang="en-AU"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AU" dirty="0" smtClean="0"/>
              <a:t>Distribution representations of words; that is, we want to introduce dependence between words. </a:t>
            </a:r>
            <a:r>
              <a:rPr lang="en-AU" baseline="0" dirty="0" smtClean="0"/>
              <a:t>We are unable to determine similarity between one hot vectors because they’re orthogonal e.g. their dot product is zero.</a:t>
            </a:r>
          </a:p>
          <a:p>
            <a:endParaRPr lang="en-AU" baseline="0" dirty="0" smtClean="0"/>
          </a:p>
          <a:p>
            <a:endParaRPr lang="en-AU" baseline="0" dirty="0" smtClean="0"/>
          </a:p>
          <a:p>
            <a:endParaRPr lang="en-AU" sz="1200" b="0" i="0" kern="1200" dirty="0" smtClean="0">
              <a:solidFill>
                <a:schemeClr val="tx1"/>
              </a:solidFill>
              <a:effectLst/>
              <a:latin typeface="+mn-lt"/>
              <a:ea typeface="+mn-ea"/>
              <a:cs typeface="+mn-cs"/>
            </a:endParaRPr>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32</a:t>
            </a:fld>
            <a:endParaRPr lang="en-US"/>
          </a:p>
        </p:txBody>
      </p:sp>
    </p:spTree>
    <p:extLst>
      <p:ext uri="{BB962C8B-B14F-4D97-AF65-F5344CB8AC3E}">
        <p14:creationId xmlns:p14="http://schemas.microsoft.com/office/powerpoint/2010/main" val="657327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Word analogies.</a:t>
            </a:r>
            <a:r>
              <a:rPr lang="en-AU" baseline="0" dirty="0" smtClean="0"/>
              <a:t> For example: King – Man + Queen = Female</a:t>
            </a:r>
          </a:p>
          <a:p>
            <a:endParaRPr lang="en-AU" baseline="0" dirty="0" smtClean="0"/>
          </a:p>
          <a:p>
            <a:r>
              <a:rPr lang="en-AU" baseline="0" dirty="0" smtClean="0"/>
              <a:t>Similarity -&gt; distance;  relationship between words -&gt; angle (the same relationship has the same angle). </a:t>
            </a:r>
            <a:endParaRPr lang="en-AU" dirty="0" smtClean="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33</a:t>
            </a:fld>
            <a:endParaRPr lang="en-US"/>
          </a:p>
        </p:txBody>
      </p:sp>
    </p:spTree>
    <p:extLst>
      <p:ext uri="{BB962C8B-B14F-4D97-AF65-F5344CB8AC3E}">
        <p14:creationId xmlns:p14="http://schemas.microsoft.com/office/powerpoint/2010/main" val="185986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20,000 syntactic and semantic test examples (Google)</a:t>
            </a:r>
          </a:p>
          <a:p>
            <a:endParaRPr lang="en-AU" dirty="0" smtClean="0"/>
          </a:p>
          <a:p>
            <a:r>
              <a:rPr lang="en-AU" dirty="0" smtClean="0"/>
              <a:t>The</a:t>
            </a:r>
            <a:r>
              <a:rPr lang="en-AU" baseline="0" dirty="0" smtClean="0"/>
              <a:t> top 30,000 words ranked according to frequency are used for the evaluation shown.</a:t>
            </a:r>
            <a:endParaRPr lang="en-AU" dirty="0" smtClean="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34</a:t>
            </a:fld>
            <a:endParaRPr lang="en-US"/>
          </a:p>
        </p:txBody>
      </p:sp>
    </p:spTree>
    <p:extLst>
      <p:ext uri="{BB962C8B-B14F-4D97-AF65-F5344CB8AC3E}">
        <p14:creationId xmlns:p14="http://schemas.microsoft.com/office/powerpoint/2010/main" val="116666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Word2Vec (neural embedding model); ‘self-supervised’</a:t>
            </a:r>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1. one-word context (predicting one word given only one word); referred to as a continuous bag of words (CBOW) model. Input is a </a:t>
            </a:r>
            <a:r>
              <a:rPr lang="en-AU" baseline="0" dirty="0" err="1" smtClean="0"/>
              <a:t>onehot</a:t>
            </a:r>
            <a:r>
              <a:rPr lang="en-AU" baseline="0" dirty="0" smtClean="0"/>
              <a:t> encoded vector </a:t>
            </a:r>
            <a:endParaRPr lang="en-AU" dirty="0" smtClean="0"/>
          </a:p>
          <a:p>
            <a:r>
              <a:rPr lang="en-AU" dirty="0" smtClean="0"/>
              <a:t>2. multi-word context (similar to one-word</a:t>
            </a:r>
            <a:r>
              <a:rPr lang="en-AU" baseline="0" dirty="0" smtClean="0"/>
              <a:t> but we need in multiple words)</a:t>
            </a:r>
            <a:endParaRPr lang="en-AU" dirty="0" smtClean="0"/>
          </a:p>
          <a:p>
            <a:r>
              <a:rPr lang="en-AU" dirty="0" smtClean="0"/>
              <a:t>3. Skip-gram model (opposite to CBOW multi-word)</a:t>
            </a:r>
            <a:r>
              <a:rPr lang="en-AU" baseline="0" dirty="0" smtClean="0"/>
              <a:t>. Given word w predict n words surrounding it (windowing).</a:t>
            </a:r>
            <a:endParaRPr lang="en-AU" dirty="0" smtClean="0"/>
          </a:p>
          <a:p>
            <a:endParaRPr lang="en-AU" dirty="0" smtClean="0"/>
          </a:p>
          <a:p>
            <a:r>
              <a:rPr lang="en-AU" dirty="0" err="1" smtClean="0"/>
              <a:t>GloVe</a:t>
            </a:r>
            <a:r>
              <a:rPr lang="en-AU" baseline="0" dirty="0" smtClean="0"/>
              <a:t> (Global Vectors for Word Representation)-&gt; captures the meaning of a word embedding with the structure of the entire observed corpus. This model utilises word frequencies and co-occurrence counts in a unsupervised manner.</a:t>
            </a:r>
          </a:p>
          <a:p>
            <a:endParaRPr lang="en-AU" baseline="0" dirty="0" smtClean="0"/>
          </a:p>
          <a:p>
            <a:r>
              <a:rPr lang="en-AU" baseline="0" dirty="0" smtClean="0"/>
              <a:t>ELMO  (</a:t>
            </a:r>
            <a:r>
              <a:rPr lang="en-AU" baseline="0" dirty="0" err="1" smtClean="0"/>
              <a:t>Embeddings</a:t>
            </a:r>
            <a:r>
              <a:rPr lang="en-AU" baseline="0" dirty="0" smtClean="0"/>
              <a:t> from Language Models)-&gt; Context-dependent </a:t>
            </a:r>
            <a:r>
              <a:rPr lang="en-AU" baseline="0" dirty="0" err="1" smtClean="0"/>
              <a:t>embeddings</a:t>
            </a:r>
            <a:r>
              <a:rPr lang="en-AU" baseline="0" dirty="0" smtClean="0"/>
              <a:t>; uses language models to capture </a:t>
            </a:r>
            <a:r>
              <a:rPr lang="en-AU" baseline="0" dirty="0" err="1" smtClean="0"/>
              <a:t>embeddings</a:t>
            </a:r>
            <a:r>
              <a:rPr lang="en-AU" baseline="0" dirty="0" smtClean="0"/>
              <a:t> for individual words while conditioning on the entire sentence or document. Conventional </a:t>
            </a:r>
            <a:r>
              <a:rPr lang="en-AU" baseline="0" dirty="0" err="1" smtClean="0"/>
              <a:t>embeddings</a:t>
            </a:r>
            <a:r>
              <a:rPr lang="en-AU" baseline="0" dirty="0" smtClean="0"/>
              <a:t> have issues with polysemy e.g. “the bank on the other end of the street was robbed” vs. “we had a picnic by the bank on the river”. Many embedding models find it difficult to distinguish the difference between the use of the word bank. Elmo captures this meaning by conditioning on the context it’s in and the word vector changes based on the words around it.</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35</a:t>
            </a:fld>
            <a:endParaRPr lang="en-US"/>
          </a:p>
        </p:txBody>
      </p:sp>
    </p:spTree>
    <p:extLst>
      <p:ext uri="{BB962C8B-B14F-4D97-AF65-F5344CB8AC3E}">
        <p14:creationId xmlns:p14="http://schemas.microsoft.com/office/powerpoint/2010/main" val="139938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X</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38</a:t>
            </a:fld>
            <a:endParaRPr lang="en-AU"/>
          </a:p>
        </p:txBody>
      </p:sp>
    </p:spTree>
    <p:extLst>
      <p:ext uri="{BB962C8B-B14F-4D97-AF65-F5344CB8AC3E}">
        <p14:creationId xmlns:p14="http://schemas.microsoft.com/office/powerpoint/2010/main" val="1783864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F0B66B8-E8AC-3A48-BD8B-8CC7F06BD453}"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1492493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3/26/2020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 id="2147483678" r:id="rId1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yler.bikaun@research.uwa.edu.au" TargetMode="External"/><Relationship Id="rId2" Type="http://schemas.openxmlformats.org/officeDocument/2006/relationships/hyperlink" Target="mailto:wei.liu@uwa.edu.au" TargetMode="Externa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1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hyperlink" Target="http://www.sciencedirect.com/science/article/pii/S187775031100007X" TargetMode="External"/><Relationship Id="rId4" Type="http://schemas.openxmlformats.org/officeDocument/2006/relationships/image" Target="../media/image5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jpeg"/></Relationships>
</file>

<file path=ppt/slides/_rels/slide1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80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rare-technologies.com/word2vec-tutorial/"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1.png"/><Relationship Id="rId7"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word2vec.googlecode.com/svn/trunk/questions-words.t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86.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hyperlink" Target="https://ronxin.github.io/wevi/"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quora.com/What-is-the-best-way-to-explain-topic-modeling-to-a-layman"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94.jpe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1.jpe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144.6.233.15:3000/" TargetMode="External"/><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8.jpg"/></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2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7278" y="1726808"/>
            <a:ext cx="3525064" cy="858016"/>
          </a:xfrm>
        </p:spPr>
        <p:txBody>
          <a:bodyPr>
            <a:noAutofit/>
          </a:bodyPr>
          <a:lstStyle/>
          <a:p>
            <a:pPr>
              <a:spcBef>
                <a:spcPts val="0"/>
              </a:spcBef>
            </a:pPr>
            <a:r>
              <a:rPr lang="en-US" dirty="0">
                <a:solidFill>
                  <a:srgbClr val="212236"/>
                </a:solidFill>
                <a:latin typeface="Calibri"/>
                <a:cs typeface="Calibri"/>
              </a:rPr>
              <a:t>Knowledge Discovery from </a:t>
            </a:r>
          </a:p>
          <a:p>
            <a:pPr>
              <a:spcBef>
                <a:spcPts val="0"/>
              </a:spcBef>
            </a:pPr>
            <a:r>
              <a:rPr lang="en-US" dirty="0">
                <a:solidFill>
                  <a:srgbClr val="212236"/>
                </a:solidFill>
                <a:latin typeface="Calibri"/>
                <a:cs typeface="Calibri"/>
              </a:rPr>
              <a:t>Natural Language Text</a:t>
            </a:r>
          </a:p>
        </p:txBody>
      </p:sp>
      <p:sp>
        <p:nvSpPr>
          <p:cNvPr id="3" name="Text Placeholder 2"/>
          <p:cNvSpPr>
            <a:spLocks noGrp="1"/>
          </p:cNvSpPr>
          <p:nvPr>
            <p:ph type="body" sz="quarter" idx="11"/>
          </p:nvPr>
        </p:nvSpPr>
        <p:spPr>
          <a:xfrm>
            <a:off x="5297279" y="3568242"/>
            <a:ext cx="2303440" cy="256583"/>
          </a:xfrm>
        </p:spPr>
        <p:txBody>
          <a:bodyPr>
            <a:noAutofit/>
          </a:bodyPr>
          <a:lstStyle/>
          <a:p>
            <a:pPr>
              <a:lnSpc>
                <a:spcPct val="120000"/>
              </a:lnSpc>
            </a:pPr>
            <a:r>
              <a:rPr lang="en-US" sz="1300" dirty="0" err="1" smtClean="0">
                <a:latin typeface="Calibri"/>
                <a:cs typeface="Calibri"/>
              </a:rPr>
              <a:t>Dr</a:t>
            </a:r>
            <a:r>
              <a:rPr lang="en-US" sz="1300" dirty="0" smtClean="0">
                <a:latin typeface="Calibri"/>
                <a:cs typeface="Calibri"/>
              </a:rPr>
              <a:t> </a:t>
            </a:r>
            <a:r>
              <a:rPr lang="en-US" sz="1300" dirty="0" smtClean="0">
                <a:solidFill>
                  <a:srgbClr val="212236"/>
                </a:solidFill>
                <a:latin typeface="Calibri"/>
                <a:cs typeface="Calibri"/>
              </a:rPr>
              <a:t>Wei Liu &amp; Tyler </a:t>
            </a:r>
            <a:r>
              <a:rPr lang="en-US" sz="1300" dirty="0" err="1">
                <a:solidFill>
                  <a:srgbClr val="212236"/>
                </a:solidFill>
                <a:latin typeface="Calibri"/>
                <a:cs typeface="Calibri"/>
              </a:rPr>
              <a:t>Bikaun</a:t>
            </a:r>
            <a:endParaRPr lang="en-US" sz="1300" dirty="0">
              <a:solidFill>
                <a:srgbClr val="212236"/>
              </a:solidFill>
              <a:latin typeface="Calibri"/>
              <a:cs typeface="Calibri"/>
            </a:endParaRPr>
          </a:p>
          <a:p>
            <a:endParaRPr lang="en-US" sz="1300" dirty="0">
              <a:latin typeface="Calibri"/>
              <a:cs typeface="Calibri"/>
            </a:endParaRPr>
          </a:p>
        </p:txBody>
      </p:sp>
      <p:sp>
        <p:nvSpPr>
          <p:cNvPr id="4" name="Text Placeholder 3"/>
          <p:cNvSpPr>
            <a:spLocks noGrp="1"/>
          </p:cNvSpPr>
          <p:nvPr>
            <p:ph type="body" sz="quarter" idx="12"/>
          </p:nvPr>
        </p:nvSpPr>
        <p:spPr/>
        <p:txBody>
          <a:bodyPr/>
          <a:lstStyle/>
          <a:p>
            <a:r>
              <a:rPr lang="en-US" dirty="0"/>
              <a:t>Day </a:t>
            </a:r>
            <a:r>
              <a:rPr lang="en-US" dirty="0" smtClean="0"/>
              <a:t>12: </a:t>
            </a:r>
            <a:r>
              <a:rPr lang="en-US" dirty="0"/>
              <a:t>Special Data Types</a:t>
            </a:r>
          </a:p>
        </p:txBody>
      </p:sp>
      <p:sp>
        <p:nvSpPr>
          <p:cNvPr id="5" name="Text Placeholder 4"/>
          <p:cNvSpPr>
            <a:spLocks noGrp="1"/>
          </p:cNvSpPr>
          <p:nvPr>
            <p:ph type="body" sz="quarter" idx="13"/>
          </p:nvPr>
        </p:nvSpPr>
        <p:spPr>
          <a:xfrm>
            <a:off x="5297278" y="4028510"/>
            <a:ext cx="2165604" cy="318850"/>
          </a:xfrm>
        </p:spPr>
        <p:txBody>
          <a:bodyPr>
            <a:noAutofit/>
          </a:bodyPr>
          <a:lstStyle/>
          <a:p>
            <a:r>
              <a:rPr lang="en-US" sz="1000" dirty="0">
                <a:hlinkClick r:id="rId2"/>
              </a:rPr>
              <a:t>wei.liu@</a:t>
            </a:r>
            <a:r>
              <a:rPr lang="en-US" sz="1000" dirty="0" smtClean="0">
                <a:hlinkClick r:id="rId2"/>
              </a:rPr>
              <a:t>uwa.edu.au</a:t>
            </a:r>
            <a:r>
              <a:rPr lang="en-US" sz="1000" dirty="0" smtClean="0"/>
              <a:t> </a:t>
            </a:r>
            <a:endParaRPr lang="en-US" sz="1000" dirty="0"/>
          </a:p>
          <a:p>
            <a:r>
              <a:rPr lang="en-US" sz="1000" dirty="0">
                <a:hlinkClick r:id="rId3"/>
              </a:rPr>
              <a:t>tyler.bikaun@</a:t>
            </a:r>
            <a:r>
              <a:rPr lang="en-US" sz="1000" dirty="0" smtClean="0">
                <a:hlinkClick r:id="rId3"/>
              </a:rPr>
              <a:t>research.uwa.edu.au</a:t>
            </a:r>
            <a:r>
              <a:rPr lang="en-US" sz="1000" dirty="0" smtClean="0"/>
              <a:t> </a:t>
            </a:r>
            <a:endParaRPr lang="en-US" sz="1000" dirty="0"/>
          </a:p>
        </p:txBody>
      </p:sp>
      <p:sp>
        <p:nvSpPr>
          <p:cNvPr id="6" name="Text Placeholder 5"/>
          <p:cNvSpPr>
            <a:spLocks noGrp="1"/>
          </p:cNvSpPr>
          <p:nvPr>
            <p:ph type="body" sz="quarter" idx="14"/>
          </p:nvPr>
        </p:nvSpPr>
        <p:spPr>
          <a:xfrm>
            <a:off x="5297279" y="3824825"/>
            <a:ext cx="3280882" cy="221614"/>
          </a:xfrm>
        </p:spPr>
        <p:txBody>
          <a:bodyPr>
            <a:noAutofit/>
          </a:bodyPr>
          <a:lstStyle/>
          <a:p>
            <a:pPr>
              <a:lnSpc>
                <a:spcPct val="120000"/>
              </a:lnSpc>
            </a:pPr>
            <a:r>
              <a:rPr lang="en-US" sz="1000" dirty="0">
                <a:solidFill>
                  <a:srgbClr val="212236"/>
                </a:solidFill>
                <a:latin typeface="Calibri"/>
                <a:cs typeface="Calibri"/>
              </a:rPr>
              <a:t>Computer Science and </a:t>
            </a:r>
            <a:r>
              <a:rPr lang="en-US" sz="1000" dirty="0" smtClean="0">
                <a:solidFill>
                  <a:srgbClr val="212236"/>
                </a:solidFill>
                <a:latin typeface="Calibri"/>
                <a:cs typeface="Calibri"/>
              </a:rPr>
              <a:t>Software </a:t>
            </a:r>
            <a:r>
              <a:rPr lang="en-US" sz="1000" dirty="0">
                <a:solidFill>
                  <a:srgbClr val="212236"/>
                </a:solidFill>
                <a:latin typeface="Calibri"/>
                <a:cs typeface="Calibri"/>
              </a:rPr>
              <a:t>Engineering</a:t>
            </a:r>
          </a:p>
        </p:txBody>
      </p:sp>
      <p:sp>
        <p:nvSpPr>
          <p:cNvPr id="7" name="Text Placeholder 6"/>
          <p:cNvSpPr>
            <a:spLocks noGrp="1"/>
          </p:cNvSpPr>
          <p:nvPr>
            <p:ph type="body" sz="quarter" idx="15"/>
          </p:nvPr>
        </p:nvSpPr>
        <p:spPr/>
        <p:txBody>
          <a:bodyPr/>
          <a:lstStyle/>
          <a:p>
            <a:r>
              <a:rPr lang="en-US" dirty="0" smtClean="0"/>
              <a:t>Finding needles in </a:t>
            </a:r>
            <a:r>
              <a:rPr lang="en-US" dirty="0" err="1" smtClean="0"/>
              <a:t>wordstacks</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4171" y="5885437"/>
            <a:ext cx="3538171" cy="81650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36571" y="6037837"/>
            <a:ext cx="3538171" cy="816501"/>
          </a:xfrm>
          <a:prstGeom prst="rect">
            <a:avLst/>
          </a:prstGeom>
        </p:spPr>
      </p:pic>
      <p:pic>
        <p:nvPicPr>
          <p:cNvPr id="11" name="Picture 10"/>
          <p:cNvPicPr/>
          <p:nvPr/>
        </p:nvPicPr>
        <p:blipFill>
          <a:blip r:embed="rId5" cstate="screen">
            <a:extLst>
              <a:ext uri="{28A0092B-C50C-407E-A947-70E740481C1C}">
                <a14:useLocalDpi xmlns:a14="http://schemas.microsoft.com/office/drawing/2010/main"/>
              </a:ext>
            </a:extLst>
          </a:blip>
          <a:stretch>
            <a:fillRect/>
          </a:stretch>
        </p:blipFill>
        <p:spPr>
          <a:xfrm>
            <a:off x="5378219" y="4479221"/>
            <a:ext cx="2148164" cy="481716"/>
          </a:xfrm>
          <a:prstGeom prst="rect">
            <a:avLst/>
          </a:prstGeom>
        </p:spPr>
      </p:pic>
    </p:spTree>
    <p:extLst>
      <p:ext uri="{BB962C8B-B14F-4D97-AF65-F5344CB8AC3E}">
        <p14:creationId xmlns:p14="http://schemas.microsoft.com/office/powerpoint/2010/main" val="1944637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Content Placeholder 3"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1612373"/>
            <a:ext cx="6052764" cy="3126372"/>
          </a:xfrm>
          <a:prstGeom prst="rect">
            <a:avLst/>
          </a:prstGeom>
        </p:spPr>
      </p:pic>
    </p:spTree>
    <p:extLst>
      <p:ext uri="{BB962C8B-B14F-4D97-AF65-F5344CB8AC3E}">
        <p14:creationId xmlns:p14="http://schemas.microsoft.com/office/powerpoint/2010/main" val="243731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7" descr="twittersentiment.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1719884"/>
            <a:ext cx="3164173" cy="2645626"/>
          </a:xfrm>
          <a:prstGeom prst="rect">
            <a:avLst/>
          </a:prstGeom>
        </p:spPr>
      </p:pic>
      <p:pic>
        <p:nvPicPr>
          <p:cNvPr id="10" name="Picture 9" descr="twitterstock.tif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7474" y="1824417"/>
            <a:ext cx="4248219" cy="2441491"/>
          </a:xfrm>
          <a:prstGeom prst="rect">
            <a:avLst/>
          </a:prstGeom>
        </p:spPr>
      </p:pic>
      <p:sp>
        <p:nvSpPr>
          <p:cNvPr id="12" name="TextBox 11"/>
          <p:cNvSpPr txBox="1"/>
          <p:nvPr/>
        </p:nvSpPr>
        <p:spPr>
          <a:xfrm rot="16200000">
            <a:off x="3410700" y="2726954"/>
            <a:ext cx="964527" cy="307777"/>
          </a:xfrm>
          <a:prstGeom prst="rect">
            <a:avLst/>
          </a:prstGeom>
          <a:noFill/>
        </p:spPr>
        <p:txBody>
          <a:bodyPr wrap="none" rtlCol="0">
            <a:spAutoFit/>
          </a:bodyPr>
          <a:lstStyle/>
          <a:p>
            <a:r>
              <a:rPr lang="en-US" sz="1400" dirty="0">
                <a:solidFill>
                  <a:srgbClr val="000000"/>
                </a:solidFill>
              </a:rPr>
              <a:t>Dow Jones</a:t>
            </a:r>
          </a:p>
        </p:txBody>
      </p:sp>
      <p:sp>
        <p:nvSpPr>
          <p:cNvPr id="13" name="TextBox 12"/>
          <p:cNvSpPr txBox="1"/>
          <p:nvPr/>
        </p:nvSpPr>
        <p:spPr>
          <a:xfrm rot="16200000">
            <a:off x="3587425" y="3506727"/>
            <a:ext cx="613256" cy="307777"/>
          </a:xfrm>
          <a:prstGeom prst="rect">
            <a:avLst/>
          </a:prstGeom>
          <a:noFill/>
        </p:spPr>
        <p:txBody>
          <a:bodyPr wrap="none" rtlCol="0">
            <a:spAutoFit/>
          </a:bodyPr>
          <a:lstStyle/>
          <a:p>
            <a:r>
              <a:rPr lang="en-US" sz="1400" dirty="0">
                <a:solidFill>
                  <a:srgbClr val="000000"/>
                </a:solidFill>
              </a:rPr>
              <a:t>CALM</a:t>
            </a:r>
          </a:p>
        </p:txBody>
      </p:sp>
      <p:sp>
        <p:nvSpPr>
          <p:cNvPr id="15" name="Rectangle 14"/>
          <p:cNvSpPr/>
          <p:nvPr/>
        </p:nvSpPr>
        <p:spPr>
          <a:xfrm>
            <a:off x="471056" y="4365510"/>
            <a:ext cx="8517367" cy="461665"/>
          </a:xfrm>
          <a:prstGeom prst="rect">
            <a:avLst/>
          </a:prstGeom>
        </p:spPr>
        <p:txBody>
          <a:bodyPr wrap="square">
            <a:spAutoFit/>
          </a:bodyPr>
          <a:lstStyle/>
          <a:p>
            <a:r>
              <a:rPr lang="de-DE" sz="1200" dirty="0"/>
              <a:t>Johan Bollen, Huina Mao, Xiaojun Zeng. 2011. </a:t>
            </a:r>
            <a:r>
              <a:rPr lang="en-US" sz="1200" dirty="0">
                <a:hlinkClick r:id="rId5"/>
              </a:rPr>
              <a:t>Twitter mood predicts the stock market,</a:t>
            </a:r>
            <a:endParaRPr lang="en-US" sz="1200" dirty="0"/>
          </a:p>
          <a:p>
            <a:r>
              <a:rPr lang="en-US" sz="1200" dirty="0"/>
              <a:t>Journal of Computational Science 2:1, 1-8. 10.1016/j.jocs.2010.12.007.</a:t>
            </a:r>
            <a:endParaRPr lang="de-DE" sz="1200" dirty="0"/>
          </a:p>
        </p:txBody>
      </p:sp>
    </p:spTree>
    <p:extLst>
      <p:ext uri="{BB962C8B-B14F-4D97-AF65-F5344CB8AC3E}">
        <p14:creationId xmlns:p14="http://schemas.microsoft.com/office/powerpoint/2010/main" val="241740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12.1 Text Mining</a:t>
            </a:r>
            <a:endParaRPr lang="en-US" dirty="0"/>
          </a:p>
        </p:txBody>
      </p:sp>
    </p:spTree>
    <p:extLst>
      <p:ext uri="{BB962C8B-B14F-4D97-AF65-F5344CB8AC3E}">
        <p14:creationId xmlns:p14="http://schemas.microsoft.com/office/powerpoint/2010/main" val="3352072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2857112302"/>
              </p:ext>
            </p:extLst>
          </p:nvPr>
        </p:nvGraphicFramePr>
        <p:xfrm>
          <a:off x="3622286" y="1414124"/>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1"/>
          </p:nvPr>
        </p:nvSpPr>
        <p:spPr>
          <a:xfrm>
            <a:off x="463176" y="1489518"/>
            <a:ext cx="6950075" cy="2763335"/>
          </a:xfrm>
        </p:spPr>
        <p:txBody>
          <a:bodyPr>
            <a:normAutofit fontScale="47500" lnSpcReduction="20000"/>
          </a:bodyPr>
          <a:lstStyle/>
          <a:p>
            <a:r>
              <a:rPr lang="en-AU" sz="2900" b="1" dirty="0">
                <a:solidFill>
                  <a:srgbClr val="000000"/>
                </a:solidFill>
              </a:rPr>
              <a:t>Graphs in knowledge representation</a:t>
            </a:r>
          </a:p>
          <a:p>
            <a:pPr lvl="1"/>
            <a:r>
              <a:rPr lang="en-US" sz="2900" dirty="0" smtClean="0"/>
              <a:t>Two </a:t>
            </a:r>
            <a:r>
              <a:rPr lang="en-US" sz="2900" dirty="0"/>
              <a:t>different sources</a:t>
            </a:r>
          </a:p>
          <a:p>
            <a:pPr lvl="2"/>
            <a:r>
              <a:rPr lang="en-US" sz="2900" dirty="0"/>
              <a:t>Knowledge experts (logic based</a:t>
            </a:r>
            <a:r>
              <a:rPr lang="en-US" sz="2900" dirty="0" smtClean="0"/>
              <a:t>)</a:t>
            </a:r>
          </a:p>
          <a:p>
            <a:pPr lvl="2"/>
            <a:r>
              <a:rPr lang="en-US" sz="2900" dirty="0" smtClean="0"/>
              <a:t>Knowledge </a:t>
            </a:r>
            <a:r>
              <a:rPr lang="en-US" sz="2900" dirty="0"/>
              <a:t>discovery (from natural </a:t>
            </a:r>
            <a:r>
              <a:rPr lang="en-AU" sz="2900" dirty="0"/>
              <a:t>language texts)</a:t>
            </a:r>
          </a:p>
          <a:p>
            <a:r>
              <a:rPr lang="en-AU" sz="2900" dirty="0"/>
              <a:t>Ontology learning</a:t>
            </a:r>
          </a:p>
          <a:p>
            <a:pPr lvl="1"/>
            <a:r>
              <a:rPr lang="en-AU" sz="2900" dirty="0"/>
              <a:t>Entity Extraction</a:t>
            </a:r>
          </a:p>
          <a:p>
            <a:pPr lvl="2"/>
            <a:r>
              <a:rPr lang="en-AU" sz="2900" dirty="0"/>
              <a:t>Symbolic </a:t>
            </a:r>
            <a:endParaRPr lang="en-AU" sz="2900" dirty="0" smtClean="0"/>
          </a:p>
          <a:p>
            <a:pPr lvl="3"/>
            <a:r>
              <a:rPr lang="en-AU" sz="2900" dirty="0" smtClean="0"/>
              <a:t>Unsupervised learning</a:t>
            </a:r>
          </a:p>
          <a:p>
            <a:pPr lvl="3"/>
            <a:r>
              <a:rPr lang="en-AU" sz="2900" dirty="0" smtClean="0"/>
              <a:t>Supervised </a:t>
            </a:r>
            <a:r>
              <a:rPr lang="en-AU" sz="2900" dirty="0"/>
              <a:t>learning</a:t>
            </a:r>
          </a:p>
          <a:p>
            <a:pPr lvl="2"/>
            <a:r>
              <a:rPr lang="en-AU" sz="2900" dirty="0" err="1" smtClean="0"/>
              <a:t>Subsymbolic</a:t>
            </a:r>
            <a:endParaRPr lang="en-AU" sz="2900" dirty="0" smtClean="0"/>
          </a:p>
          <a:p>
            <a:pPr lvl="3"/>
            <a:r>
              <a:rPr lang="en-AU" sz="2900" dirty="0" smtClean="0"/>
              <a:t>Deep </a:t>
            </a:r>
            <a:r>
              <a:rPr lang="en-AU" sz="2900" dirty="0"/>
              <a:t>learning</a:t>
            </a:r>
          </a:p>
          <a:p>
            <a:pPr lvl="1"/>
            <a:r>
              <a:rPr lang="en-AU" sz="2900" dirty="0"/>
              <a:t>Entity Relation Extraction</a:t>
            </a:r>
          </a:p>
          <a:p>
            <a:pPr lvl="1"/>
            <a:endParaRPr lang="en-US" dirty="0"/>
          </a:p>
        </p:txBody>
      </p:sp>
    </p:spTree>
    <p:extLst>
      <p:ext uri="{BB962C8B-B14F-4D97-AF65-F5344CB8AC3E}">
        <p14:creationId xmlns:p14="http://schemas.microsoft.com/office/powerpoint/2010/main" val="2168029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39095"/>
            <a:ext cx="2661024" cy="1794966"/>
          </a:xfrm>
        </p:spPr>
        <p:txBody>
          <a:bodyPr>
            <a:noAutofit/>
          </a:bodyPr>
          <a:lstStyle/>
          <a:p>
            <a:r>
              <a:rPr lang="en-AU" dirty="0" smtClean="0"/>
              <a:t>Used by Google for </a:t>
            </a:r>
            <a:r>
              <a:rPr lang="en-AU" b="1" dirty="0" smtClean="0"/>
              <a:t>semantic-enriched information retrieval </a:t>
            </a:r>
            <a:r>
              <a:rPr lang="en-AU" dirty="0" smtClean="0"/>
              <a:t>with a knowledge base gathered from a wide variety of sources, such as Freebase.</a:t>
            </a:r>
          </a:p>
          <a:p>
            <a:r>
              <a:rPr lang="en-AU" b="1" dirty="0" smtClean="0"/>
              <a:t>Knowledge Graph</a:t>
            </a:r>
            <a:r>
              <a:rPr lang="en-AU" dirty="0" smtClean="0"/>
              <a:t> display was added to Google's search engine in 2012, starting in the United States.</a:t>
            </a:r>
            <a:endParaRPr lang="en-AU" dirty="0"/>
          </a:p>
        </p:txBody>
      </p:sp>
      <p:sp>
        <p:nvSpPr>
          <p:cNvPr id="3" name="Text Placeholder 2"/>
          <p:cNvSpPr>
            <a:spLocks noGrp="1"/>
          </p:cNvSpPr>
          <p:nvPr>
            <p:ph type="body" sz="quarter" idx="10"/>
          </p:nvPr>
        </p:nvSpPr>
        <p:spPr/>
        <p:txBody>
          <a:bodyPr/>
          <a:lstStyle/>
          <a:p>
            <a:r>
              <a:rPr lang="en-US" dirty="0"/>
              <a:t>12.1 Text Mining</a:t>
            </a:r>
          </a:p>
        </p:txBody>
      </p:sp>
      <p:sp>
        <p:nvSpPr>
          <p:cNvPr id="4" name="Text Placeholder 3"/>
          <p:cNvSpPr>
            <a:spLocks noGrp="1"/>
          </p:cNvSpPr>
          <p:nvPr>
            <p:ph type="body" sz="quarter" idx="12"/>
          </p:nvPr>
        </p:nvSpPr>
        <p:spPr/>
        <p:txBody>
          <a:bodyPr/>
          <a:lstStyle/>
          <a:p>
            <a:r>
              <a:rPr lang="en-AU" dirty="0"/>
              <a:t>Knowledge Graph and Linked Data</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Picture 2" descr="Barack-Obama-And-Entity-Search-Result-Visualization-in-Gruf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22701" y="1630771"/>
            <a:ext cx="5012562" cy="232144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 Placeholder 3"/>
          <p:cNvSpPr txBox="1">
            <a:spLocks/>
          </p:cNvSpPr>
          <p:nvPr/>
        </p:nvSpPr>
        <p:spPr>
          <a:xfrm>
            <a:off x="463176" y="4515851"/>
            <a:ext cx="74870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http://</a:t>
            </a:r>
            <a:r>
              <a:rPr lang="en-AU" dirty="0" err="1">
                <a:solidFill>
                  <a:srgbClr val="000000"/>
                </a:solidFill>
              </a:rPr>
              <a:t>searchengineland.com</a:t>
            </a:r>
            <a:r>
              <a:rPr lang="en-AU" dirty="0">
                <a:solidFill>
                  <a:srgbClr val="000000"/>
                </a:solidFill>
              </a:rPr>
              <a:t>/laymans-visual-guide-googles-knowledge-graph-search-api-241935</a:t>
            </a:r>
          </a:p>
        </p:txBody>
      </p:sp>
      <p:sp>
        <p:nvSpPr>
          <p:cNvPr id="11" name="Content Placeholder 3"/>
          <p:cNvSpPr txBox="1">
            <a:spLocks/>
          </p:cNvSpPr>
          <p:nvPr/>
        </p:nvSpPr>
        <p:spPr>
          <a:xfrm>
            <a:off x="393699" y="3958241"/>
            <a:ext cx="6841751" cy="4860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AU" sz="1000" dirty="0"/>
              <a:t>Getting a ranked list of the most notable entities that match certain criteria</a:t>
            </a:r>
            <a:r>
              <a:rPr lang="en-AU" sz="1000" dirty="0" smtClean="0"/>
              <a:t>.</a:t>
            </a:r>
          </a:p>
          <a:p>
            <a:pPr lvl="1"/>
            <a:r>
              <a:rPr lang="en-AU" sz="1000" dirty="0" smtClean="0"/>
              <a:t>Predictively </a:t>
            </a:r>
            <a:r>
              <a:rPr lang="en-AU" sz="1000" dirty="0"/>
              <a:t>completing entities in a search </a:t>
            </a:r>
            <a:r>
              <a:rPr lang="en-AU" sz="1000" dirty="0" smtClean="0"/>
              <a:t>box.</a:t>
            </a:r>
          </a:p>
          <a:p>
            <a:pPr lvl="1"/>
            <a:r>
              <a:rPr lang="en-AU" sz="1000" dirty="0" smtClean="0"/>
              <a:t>Annotating/organizing </a:t>
            </a:r>
            <a:r>
              <a:rPr lang="en-AU" sz="1000" dirty="0"/>
              <a:t>content using the Knowledge Graph entities.</a:t>
            </a:r>
          </a:p>
          <a:p>
            <a:endParaRPr lang="en-AU" sz="1000" dirty="0"/>
          </a:p>
        </p:txBody>
      </p:sp>
    </p:spTree>
    <p:extLst>
      <p:ext uri="{BB962C8B-B14F-4D97-AF65-F5344CB8AC3E}">
        <p14:creationId xmlns:p14="http://schemas.microsoft.com/office/powerpoint/2010/main" val="1493537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4609187" cy="1794966"/>
          </a:xfrm>
        </p:spPr>
        <p:txBody>
          <a:bodyPr>
            <a:noAutofit/>
          </a:bodyPr>
          <a:lstStyle/>
          <a:p>
            <a:r>
              <a:rPr lang="en-AU" dirty="0"/>
              <a:t>Also known as </a:t>
            </a:r>
            <a:r>
              <a:rPr lang="en-AU" b="1" dirty="0"/>
              <a:t>propositional net</a:t>
            </a:r>
            <a:r>
              <a:rPr lang="en-AU" dirty="0"/>
              <a:t>. </a:t>
            </a:r>
          </a:p>
          <a:p>
            <a:r>
              <a:rPr lang="en-AU" dirty="0"/>
              <a:t>Representing propositional knowledge. </a:t>
            </a:r>
          </a:p>
          <a:p>
            <a:r>
              <a:rPr lang="en-AU" dirty="0"/>
              <a:t>Mathematically can be defined as a labelled directed graph. </a:t>
            </a:r>
          </a:p>
          <a:p>
            <a:r>
              <a:rPr lang="en-AU" dirty="0"/>
              <a:t>Nodes represent objects such as physical objects, concepts or situations. </a:t>
            </a:r>
          </a:p>
          <a:p>
            <a:r>
              <a:rPr lang="en-AU" dirty="0"/>
              <a:t>Links express the relationships between objects, and link labels specify particular relations. </a:t>
            </a:r>
          </a:p>
          <a:p>
            <a:r>
              <a:rPr lang="en-AU" dirty="0"/>
              <a:t>As nodes are associated with other nodes semantic nets are also referred to as associative nets.</a:t>
            </a:r>
          </a:p>
        </p:txBody>
      </p:sp>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a:t>Semantic Networks (</a:t>
            </a:r>
            <a:r>
              <a:rPr lang="en-AU" dirty="0" err="1"/>
              <a:t>Masterman</a:t>
            </a:r>
            <a:r>
              <a:rPr lang="en-AU" dirty="0"/>
              <a:t> 1961)</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63176" y="4515851"/>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http://</a:t>
            </a:r>
            <a:r>
              <a:rPr lang="en-AU" dirty="0" err="1">
                <a:solidFill>
                  <a:srgbClr val="000000"/>
                </a:solidFill>
              </a:rPr>
              <a:t>intelligence.worldofcomputing.net</a:t>
            </a:r>
            <a:r>
              <a:rPr lang="en-AU" dirty="0">
                <a:solidFill>
                  <a:srgbClr val="000000"/>
                </a:solidFill>
              </a:rPr>
              <a:t>/knowledge-representation/semantic-nets.html#.WODyYvmGPD4</a:t>
            </a:r>
          </a:p>
        </p:txBody>
      </p:sp>
      <p:pic>
        <p:nvPicPr>
          <p:cNvPr id="12" name="Picture 2" descr="Figure: A Semantic Network"/>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72363" y="1491630"/>
            <a:ext cx="3845840" cy="263917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16655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7880724" cy="1794966"/>
          </a:xfrm>
        </p:spPr>
        <p:txBody>
          <a:bodyPr>
            <a:noAutofit/>
          </a:bodyPr>
          <a:lstStyle/>
          <a:p>
            <a:r>
              <a:rPr lang="en-AU" dirty="0"/>
              <a:t>Early graph notations represented the relational structures underlying natural language semantics, but none of them could express full first-order logic. </a:t>
            </a:r>
          </a:p>
          <a:p>
            <a:pPr lvl="1"/>
            <a:r>
              <a:rPr lang="en-AU" sz="1400" b="1" dirty="0">
                <a:solidFill>
                  <a:schemeClr val="accent2"/>
                </a:solidFill>
              </a:rPr>
              <a:t>correlational nets</a:t>
            </a:r>
            <a:r>
              <a:rPr lang="en-AU" sz="1400" dirty="0"/>
              <a:t>, which were based on 56 different relations, including subtype, instance, part-whole, case relations, kinship relations, and various kinds of attributes (Silvio </a:t>
            </a:r>
            <a:r>
              <a:rPr lang="en-AU" sz="1400" dirty="0" err="1"/>
              <a:t>Ceccato</a:t>
            </a:r>
            <a:r>
              <a:rPr lang="en-AU" sz="1400" dirty="0"/>
              <a:t>); and</a:t>
            </a:r>
          </a:p>
          <a:p>
            <a:pPr lvl="1"/>
            <a:r>
              <a:rPr lang="en-AU" sz="1400" b="1" dirty="0">
                <a:solidFill>
                  <a:schemeClr val="accent2"/>
                </a:solidFill>
              </a:rPr>
              <a:t>dependency graphs </a:t>
            </a:r>
            <a:r>
              <a:rPr lang="en-AU" sz="1400" dirty="0"/>
              <a:t>(David Hays), which formalized the notation developed by the linguist Lucien </a:t>
            </a:r>
            <a:r>
              <a:rPr lang="en-AU" sz="1400" dirty="0" err="1"/>
              <a:t>Tesniere</a:t>
            </a:r>
            <a:r>
              <a:rPr lang="en-AU" sz="1400" dirty="0"/>
              <a:t> (1959). </a:t>
            </a:r>
          </a:p>
          <a:p>
            <a:r>
              <a:rPr lang="en-AU" dirty="0"/>
              <a:t>In the late 1970s, many graph notations were designed to represent first-order logic or a formally defined subset (</a:t>
            </a:r>
            <a:r>
              <a:rPr lang="en-AU" dirty="0" err="1"/>
              <a:t>Findler</a:t>
            </a:r>
            <a:r>
              <a:rPr lang="en-AU" dirty="0"/>
              <a:t> 1979)</a:t>
            </a:r>
          </a:p>
        </p:txBody>
      </p:sp>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a:t>Conceptual Graph and others (Sowa)</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4656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smtClean="0">
                <a:solidFill>
                  <a:srgbClr val="000000"/>
                </a:solidFill>
              </a:rPr>
              <a:t>*http</a:t>
            </a:r>
            <a:r>
              <a:rPr lang="en-AU" dirty="0">
                <a:solidFill>
                  <a:srgbClr val="000000"/>
                </a:solidFill>
              </a:rPr>
              <a:t>:</a:t>
            </a:r>
            <a:r>
              <a:rPr lang="en-AU" dirty="0" smtClean="0">
                <a:solidFill>
                  <a:srgbClr val="000000"/>
                </a:solidFill>
              </a:rPr>
              <a:t>//</a:t>
            </a:r>
            <a:r>
              <a:rPr lang="en-AU" dirty="0" err="1" smtClean="0">
                <a:solidFill>
                  <a:srgbClr val="000000"/>
                </a:solidFill>
              </a:rPr>
              <a:t>www.jfsowa.com</a:t>
            </a:r>
            <a:r>
              <a:rPr lang="en-AU" dirty="0">
                <a:solidFill>
                  <a:srgbClr val="000000"/>
                </a:solidFill>
              </a:rPr>
              <a:t>/cg/</a:t>
            </a:r>
            <a:r>
              <a:rPr lang="en-AU" dirty="0" err="1">
                <a:solidFill>
                  <a:srgbClr val="000000"/>
                </a:solidFill>
              </a:rPr>
              <a:t>cg_hbook.pdf</a:t>
            </a:r>
            <a:endParaRPr lang="en-AU" dirty="0">
              <a:solidFill>
                <a:srgbClr val="000000"/>
              </a:solidFill>
            </a:endParaRPr>
          </a:p>
        </p:txBody>
      </p:sp>
      <p:sp>
        <p:nvSpPr>
          <p:cNvPr id="6" name="Rectangle 5"/>
          <p:cNvSpPr/>
          <p:nvPr/>
        </p:nvSpPr>
        <p:spPr>
          <a:xfrm>
            <a:off x="463176" y="3726387"/>
            <a:ext cx="4572000" cy="738664"/>
          </a:xfrm>
          <a:prstGeom prst="rect">
            <a:avLst/>
          </a:prstGeom>
        </p:spPr>
        <p:txBody>
          <a:bodyPr>
            <a:spAutoFit/>
          </a:bodyPr>
          <a:lstStyle/>
          <a:p>
            <a:r>
              <a:rPr lang="en-AU" sz="1400" b="1" dirty="0">
                <a:solidFill>
                  <a:schemeClr val="accent2"/>
                </a:solidFill>
              </a:rPr>
              <a:t>Conceptual Graph* </a:t>
            </a:r>
            <a:r>
              <a:rPr lang="en-AU" sz="1400" dirty="0"/>
              <a:t>(Sowa 1976)</a:t>
            </a:r>
            <a:r>
              <a:rPr lang="en-AU" sz="1400" i="1" dirty="0">
                <a:solidFill>
                  <a:srgbClr val="FF0000"/>
                </a:solidFill>
              </a:rPr>
              <a:t> </a:t>
            </a:r>
            <a:r>
              <a:rPr lang="en-AU" sz="1400" dirty="0"/>
              <a:t>is an intermediate language for mapping natural language questions and assertions to a relational database.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5176" y="3491025"/>
            <a:ext cx="3937065" cy="1509667"/>
          </a:xfrm>
          <a:prstGeom prst="rect">
            <a:avLst/>
          </a:prstGeom>
        </p:spPr>
      </p:pic>
    </p:spTree>
    <p:extLst>
      <p:ext uri="{BB962C8B-B14F-4D97-AF65-F5344CB8AC3E}">
        <p14:creationId xmlns:p14="http://schemas.microsoft.com/office/powerpoint/2010/main" val="1929658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smtClean="0"/>
              <a:t>Conceptual Graph and others (Sowa)</a:t>
            </a:r>
            <a:endParaRPr lang="en-AU"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325231"/>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 Ana Rios-Alvarado and Ivan Lopez-</a:t>
            </a:r>
            <a:r>
              <a:rPr lang="en-AU" dirty="0" err="1">
                <a:solidFill>
                  <a:srgbClr val="000000"/>
                </a:solidFill>
              </a:rPr>
              <a:t>Arevalo</a:t>
            </a:r>
            <a:r>
              <a:rPr lang="en-AU" dirty="0">
                <a:solidFill>
                  <a:srgbClr val="000000"/>
                </a:solidFill>
              </a:rPr>
              <a:t> (Technical Report, 2012): Ontology learning from text: Method for learning </a:t>
            </a:r>
            <a:r>
              <a:rPr lang="en-AU" dirty="0" smtClean="0">
                <a:solidFill>
                  <a:srgbClr val="000000"/>
                </a:solidFill>
              </a:rPr>
              <a:t>axioms</a:t>
            </a:r>
            <a:endParaRPr lang="en-AU" dirty="0">
              <a:solidFill>
                <a:srgbClr val="000000"/>
              </a:solidFill>
            </a:endParaRPr>
          </a:p>
        </p:txBody>
      </p:sp>
      <p:sp>
        <p:nvSpPr>
          <p:cNvPr id="8" name="Text Placeholder 7"/>
          <p:cNvSpPr>
            <a:spLocks noGrp="1"/>
          </p:cNvSpPr>
          <p:nvPr>
            <p:ph type="body" sz="quarter" idx="11"/>
          </p:nvPr>
        </p:nvSpPr>
        <p:spPr/>
        <p:txBody>
          <a:bodyPr/>
          <a:lstStyle/>
          <a:p>
            <a:endParaRPr lang="en-US" dirty="0"/>
          </a:p>
        </p:txBody>
      </p:sp>
      <p:pic>
        <p:nvPicPr>
          <p:cNvPr id="12" name="Picture 11"/>
          <p:cNvPicPr>
            <a:picLocks noChangeAspect="1"/>
          </p:cNvPicPr>
          <p:nvPr/>
        </p:nvPicPr>
        <p:blipFill>
          <a:blip r:embed="rId3"/>
          <a:stretch>
            <a:fillRect/>
          </a:stretch>
        </p:blipFill>
        <p:spPr>
          <a:xfrm>
            <a:off x="4158162" y="1414125"/>
            <a:ext cx="4046038" cy="2814976"/>
          </a:xfrm>
          <a:prstGeom prst="rect">
            <a:avLst/>
          </a:prstGeom>
        </p:spPr>
      </p:pic>
      <p:pic>
        <p:nvPicPr>
          <p:cNvPr id="13" name="Picture 2" descr="https://s3.amazonaws.com/dev.assets.neo4j.com/wp-content/uploads/2013/08/provontology.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5576" y="1796005"/>
            <a:ext cx="2257266" cy="2529226"/>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4051301" y="979564"/>
            <a:ext cx="4152899" cy="3381122"/>
          </a:xfrm>
          <a:prstGeom prst="rect">
            <a:avLst/>
          </a:prstGeom>
        </p:spPr>
      </p:pic>
    </p:spTree>
    <p:extLst>
      <p:ext uri="{BB962C8B-B14F-4D97-AF65-F5344CB8AC3E}">
        <p14:creationId xmlns:p14="http://schemas.microsoft.com/office/powerpoint/2010/main" val="102131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mtClean="0"/>
              <a:t>1</a:t>
            </a:r>
            <a:endParaRPr lang="en-AU" dirty="0"/>
          </a:p>
        </p:txBody>
      </p:sp>
      <p:pic>
        <p:nvPicPr>
          <p:cNvPr id="82" name="Picture 81"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pSp>
        <p:nvGrpSpPr>
          <p:cNvPr id="83" name="Group 155"/>
          <p:cNvGrpSpPr>
            <a:grpSpLocks/>
          </p:cNvGrpSpPr>
          <p:nvPr/>
        </p:nvGrpSpPr>
        <p:grpSpPr bwMode="auto">
          <a:xfrm>
            <a:off x="33338" y="204788"/>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8" name="Text Box 135">
              <a:hlinkClick r:id="rId3"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301234"/>
            <a:ext cx="3816351" cy="3109913"/>
            <a:chOff x="612" y="823"/>
            <a:chExt cx="2404" cy="1959"/>
          </a:xfrm>
        </p:grpSpPr>
        <p:sp>
          <p:nvSpPr>
            <p:cNvPr id="91" name="Text Box 126"/>
            <p:cNvSpPr txBox="1">
              <a:spLocks noChangeArrowheads="1"/>
            </p:cNvSpPr>
            <p:nvPr/>
          </p:nvSpPr>
          <p:spPr bwMode="auto">
            <a:xfrm>
              <a:off x="1247" y="1344"/>
              <a:ext cx="1769" cy="9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3" name="Text Box 132">
              <a:hlinkClick r:id="rId3"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a:off x="1066" y="1010"/>
              <a:ext cx="680" cy="39"/>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23" y="2452"/>
              <a:ext cx="1769"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40905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98" name="Group 157"/>
          <p:cNvGrpSpPr>
            <a:grpSpLocks/>
          </p:cNvGrpSpPr>
          <p:nvPr/>
        </p:nvGrpSpPr>
        <p:grpSpPr bwMode="auto">
          <a:xfrm>
            <a:off x="3389313" y="1223963"/>
            <a:ext cx="3775076" cy="3192463"/>
            <a:chOff x="2135" y="811"/>
            <a:chExt cx="2378" cy="2011"/>
          </a:xfrm>
        </p:grpSpPr>
        <p:sp>
          <p:nvSpPr>
            <p:cNvPr id="99" name="Text Box 142"/>
            <p:cNvSpPr txBox="1">
              <a:spLocks noChangeArrowheads="1"/>
            </p:cNvSpPr>
            <p:nvPr/>
          </p:nvSpPr>
          <p:spPr bwMode="auto">
            <a:xfrm>
              <a:off x="2472" y="811"/>
              <a:ext cx="95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3061" y="1344"/>
              <a:ext cx="1452"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2" name="Text Box 133">
              <a:hlinkClick r:id="rId3"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2544" y="1049"/>
              <a:ext cx="835" cy="37"/>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04" name="Rectangle 146"/>
            <p:cNvSpPr>
              <a:spLocks noChangeArrowheads="1"/>
            </p:cNvSpPr>
            <p:nvPr/>
          </p:nvSpPr>
          <p:spPr bwMode="auto">
            <a:xfrm>
              <a:off x="3061" y="2085"/>
              <a:ext cx="1451" cy="737"/>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2959" y="1994"/>
              <a:ext cx="3" cy="1652"/>
            </a:xfrm>
            <a:prstGeom prst="bentConnector3">
              <a:avLst>
                <a:gd name="adj1" fmla="val 4430366"/>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a:solidFill>
                    <a:srgbClr val="000000"/>
                  </a:solidFill>
                </a:rPr>
                <a:t>Lightweight Ontologies</a:t>
              </a:r>
            </a:p>
          </p:txBody>
        </p:sp>
        <p:sp>
          <p:nvSpPr>
            <p:cNvPr id="109" name="Text Box 128"/>
            <p:cNvSpPr txBox="1">
              <a:spLocks noChangeArrowheads="1"/>
            </p:cNvSpPr>
            <p:nvPr/>
          </p:nvSpPr>
          <p:spPr bwMode="auto">
            <a:xfrm>
              <a:off x="4558" y="1344"/>
              <a:ext cx="1010" cy="557"/>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a:solidFill>
                    <a:srgbClr val="CC0000"/>
                  </a:solidFill>
                  <a:latin typeface="Arial" charset="0"/>
                </a:rPr>
                <a:t>acquire semantic relations</a:t>
              </a:r>
              <a:r>
                <a:rPr lang="en-AU" sz="140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63" y="1232"/>
              <a:ext cx="84"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1" name="Text Box 134">
              <a:hlinkClick r:id="rId3"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a:off x="4195" y="1049"/>
              <a:ext cx="544"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13" name="Text Box 143"/>
            <p:cNvSpPr txBox="1">
              <a:spLocks noChangeArrowheads="1"/>
            </p:cNvSpPr>
            <p:nvPr/>
          </p:nvSpPr>
          <p:spPr bwMode="auto">
            <a:xfrm>
              <a:off x="4196" y="800"/>
              <a:ext cx="544"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58" y="2093"/>
              <a:ext cx="1010" cy="465"/>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54545"/>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24068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1000" fill="hold"/>
                                        <p:tgtEl>
                                          <p:spTgt spid="98"/>
                                        </p:tgtEl>
                                        <p:attrNameLst>
                                          <p:attrName>ppt_x</p:attrName>
                                        </p:attrNameLst>
                                      </p:cBhvr>
                                      <p:tavLst>
                                        <p:tav tm="0">
                                          <p:val>
                                            <p:strVal val="#ppt_x-.2"/>
                                          </p:val>
                                        </p:tav>
                                        <p:tav tm="100000">
                                          <p:val>
                                            <p:strVal val="#ppt_x"/>
                                          </p:val>
                                        </p:tav>
                                      </p:tavLst>
                                    </p:anim>
                                    <p:anim calcmode="lin" valueType="num">
                                      <p:cBhvr>
                                        <p:cTn id="22" dur="1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1000" fill="hold"/>
                                        <p:tgtEl>
                                          <p:spTgt spid="106"/>
                                        </p:tgtEl>
                                        <p:attrNameLst>
                                          <p:attrName>ppt_x</p:attrName>
                                        </p:attrNameLst>
                                      </p:cBhvr>
                                      <p:tavLst>
                                        <p:tav tm="0">
                                          <p:val>
                                            <p:strVal val="#ppt_x-.2"/>
                                          </p:val>
                                        </p:tav>
                                        <p:tav tm="100000">
                                          <p:val>
                                            <p:strVal val="#ppt_x"/>
                                          </p:val>
                                        </p:tav>
                                      </p:tavLst>
                                    </p:anim>
                                    <p:anim calcmode="lin" valueType="num">
                                      <p:cBhvr>
                                        <p:cTn id="29"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A semi-automatic ontology learning system</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5037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Wei Liu, Arno </a:t>
            </a:r>
            <a:r>
              <a:rPr lang="en-AU" dirty="0" err="1">
                <a:solidFill>
                  <a:srgbClr val="000000"/>
                </a:solidFill>
              </a:rPr>
              <a:t>Scharl</a:t>
            </a:r>
            <a:r>
              <a:rPr lang="en-AU" dirty="0">
                <a:solidFill>
                  <a:srgbClr val="000000"/>
                </a:solidFill>
              </a:rPr>
              <a:t> &amp; Albert </a:t>
            </a:r>
            <a:r>
              <a:rPr lang="en-AU" dirty="0" err="1">
                <a:solidFill>
                  <a:srgbClr val="000000"/>
                </a:solidFill>
              </a:rPr>
              <a:t>Weischselbraun</a:t>
            </a:r>
            <a:r>
              <a:rPr lang="en-AU" dirty="0">
                <a:solidFill>
                  <a:srgbClr val="000000"/>
                </a:solidFill>
              </a:rPr>
              <a:t>, 2005</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2287" y="1574800"/>
            <a:ext cx="6140613" cy="2928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848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RE-Skills-ICONS-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34" y="0"/>
            <a:ext cx="881529" cy="881529"/>
          </a:xfrm>
          <a:prstGeom prst="rect">
            <a:avLst/>
          </a:prstGeom>
        </p:spPr>
      </p:pic>
    </p:spTree>
    <p:extLst>
      <p:ext uri="{BB962C8B-B14F-4D97-AF65-F5344CB8AC3E}">
        <p14:creationId xmlns:p14="http://schemas.microsoft.com/office/powerpoint/2010/main" val="1062661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Results of climate change data analysis</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7970" y="1599009"/>
            <a:ext cx="3153130" cy="3128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58888" y="1701799"/>
            <a:ext cx="3175736" cy="2990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789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Semantic Network </a:t>
            </a:r>
            <a:endParaRPr lang="en-US" dirty="0" smtClean="0"/>
          </a:p>
          <a:p>
            <a:r>
              <a:rPr lang="en-US" dirty="0" err="1" smtClean="0"/>
              <a:t>Visualisation</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2" name="Picture 2" descr="New Pictu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2014450" y="1113001"/>
            <a:ext cx="6088149" cy="4005745"/>
          </a:xfrm>
          <a:prstGeom prst="rect">
            <a:avLst/>
          </a:prstGeom>
          <a:noFill/>
        </p:spPr>
      </p:pic>
    </p:spTree>
    <p:extLst>
      <p:ext uri="{BB962C8B-B14F-4D97-AF65-F5344CB8AC3E}">
        <p14:creationId xmlns:p14="http://schemas.microsoft.com/office/powerpoint/2010/main" val="846888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Spreading Activation</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2618069" y="1240001"/>
            <a:ext cx="5937624" cy="3604329"/>
          </a:xfrm>
          <a:prstGeom prst="rect">
            <a:avLst/>
          </a:prstGeom>
        </p:spPr>
      </p:pic>
    </p:spTree>
    <p:extLst>
      <p:ext uri="{BB962C8B-B14F-4D97-AF65-F5344CB8AC3E}">
        <p14:creationId xmlns:p14="http://schemas.microsoft.com/office/powerpoint/2010/main" val="1863628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489518"/>
            <a:ext cx="6950075" cy="2763335"/>
          </a:xfrm>
        </p:spPr>
        <p:txBody>
          <a:bodyPr>
            <a:normAutofit fontScale="92500" lnSpcReduction="20000"/>
          </a:bodyPr>
          <a:lstStyle/>
          <a:p>
            <a:pPr marL="0" lvl="0" indent="0">
              <a:buNone/>
            </a:pPr>
            <a:r>
              <a:rPr lang="en-AU" b="1" dirty="0">
                <a:solidFill>
                  <a:srgbClr val="A40F6C"/>
                </a:solidFill>
              </a:rPr>
              <a:t>Knowledge Graph Construction From </a:t>
            </a:r>
            <a:r>
              <a:rPr lang="en-AU" b="1" dirty="0" smtClean="0">
                <a:solidFill>
                  <a:srgbClr val="A40F6C"/>
                </a:solidFill>
              </a:rPr>
              <a:t>Text</a:t>
            </a:r>
          </a:p>
          <a:p>
            <a:pPr marL="0" lvl="0" indent="0">
              <a:buNone/>
            </a:pPr>
            <a:endParaRPr lang="en-AU" b="1" dirty="0">
              <a:solidFill>
                <a:srgbClr val="A40F6C"/>
              </a:solidFill>
            </a:endParaRPr>
          </a:p>
          <a:p>
            <a:r>
              <a:rPr lang="en-AU" sz="1600" dirty="0" smtClean="0"/>
              <a:t>A </a:t>
            </a:r>
            <a:r>
              <a:rPr lang="en-AU" sz="1600" dirty="0"/>
              <a:t>knowledge graph (KG) is a graph-structured knowledge base that stores knowledge in the form of the relation between entities.</a:t>
            </a:r>
          </a:p>
          <a:p>
            <a:endParaRPr lang="en-AU" sz="1600" dirty="0"/>
          </a:p>
          <a:p>
            <a:r>
              <a:rPr lang="en-AU" sz="1600" dirty="0"/>
              <a:t>Subtasks of Knowledge Graph Construction </a:t>
            </a:r>
          </a:p>
          <a:p>
            <a:pPr lvl="1"/>
            <a:r>
              <a:rPr lang="en-AU" sz="1600" dirty="0"/>
              <a:t>Entity Extraction</a:t>
            </a:r>
          </a:p>
          <a:p>
            <a:pPr lvl="1"/>
            <a:r>
              <a:rPr lang="en-AU" sz="1600" dirty="0"/>
              <a:t>Relation Extraction</a:t>
            </a:r>
          </a:p>
          <a:p>
            <a:pPr lvl="1"/>
            <a:r>
              <a:rPr lang="en-AU" sz="1600" dirty="0"/>
              <a:t>Axiom Extraction </a:t>
            </a:r>
          </a:p>
          <a:p>
            <a:pPr lvl="1"/>
            <a:endParaRPr lang="en-AU" sz="1600" dirty="0"/>
          </a:p>
          <a:p>
            <a:r>
              <a:rPr lang="en-AU" sz="1600" dirty="0"/>
              <a:t>Note that we do not attempt to link to an existing KG such as Freebase, </a:t>
            </a:r>
            <a:r>
              <a:rPr lang="en-AU" sz="1600" dirty="0" err="1"/>
              <a:t>DBPedia</a:t>
            </a:r>
            <a:r>
              <a:rPr lang="en-AU" sz="1600" dirty="0"/>
              <a:t>, YAGO, and NELL.</a:t>
            </a:r>
          </a:p>
          <a:p>
            <a:pPr lvl="1"/>
            <a:endParaRPr lang="en-US" dirty="0"/>
          </a:p>
        </p:txBody>
      </p:sp>
    </p:spTree>
    <p:extLst>
      <p:ext uri="{BB962C8B-B14F-4D97-AF65-F5344CB8AC3E}">
        <p14:creationId xmlns:p14="http://schemas.microsoft.com/office/powerpoint/2010/main" val="2917525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mtClean="0"/>
              <a:t>1</a:t>
            </a:r>
            <a:endParaRPr lang="en-AU" dirty="0"/>
          </a:p>
        </p:txBody>
      </p:sp>
      <p:pic>
        <p:nvPicPr>
          <p:cNvPr id="82" name="Picture 81"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pSp>
        <p:nvGrpSpPr>
          <p:cNvPr id="83" name="Group 155"/>
          <p:cNvGrpSpPr>
            <a:grpSpLocks/>
          </p:cNvGrpSpPr>
          <p:nvPr/>
        </p:nvGrpSpPr>
        <p:grpSpPr bwMode="auto">
          <a:xfrm>
            <a:off x="33338" y="204788"/>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8" name="Text Box 135">
              <a:hlinkClick r:id="rId3"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294608"/>
            <a:ext cx="3816351" cy="3109913"/>
            <a:chOff x="612" y="823"/>
            <a:chExt cx="2404" cy="1959"/>
          </a:xfrm>
        </p:grpSpPr>
        <p:sp>
          <p:nvSpPr>
            <p:cNvPr id="91" name="Text Box 126"/>
            <p:cNvSpPr txBox="1">
              <a:spLocks noChangeArrowheads="1"/>
            </p:cNvSpPr>
            <p:nvPr/>
          </p:nvSpPr>
          <p:spPr bwMode="auto">
            <a:xfrm>
              <a:off x="1247" y="1344"/>
              <a:ext cx="1769" cy="9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3" name="Text Box 132">
              <a:hlinkClick r:id="rId3"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a:off x="1066" y="1010"/>
              <a:ext cx="680" cy="39"/>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23" y="2452"/>
              <a:ext cx="1769"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40905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98" name="Group 157"/>
          <p:cNvGrpSpPr>
            <a:grpSpLocks/>
          </p:cNvGrpSpPr>
          <p:nvPr/>
        </p:nvGrpSpPr>
        <p:grpSpPr bwMode="auto">
          <a:xfrm>
            <a:off x="3389313" y="1223963"/>
            <a:ext cx="3775076" cy="3192463"/>
            <a:chOff x="2135" y="811"/>
            <a:chExt cx="2378" cy="2011"/>
          </a:xfrm>
        </p:grpSpPr>
        <p:sp>
          <p:nvSpPr>
            <p:cNvPr id="99" name="Text Box 142"/>
            <p:cNvSpPr txBox="1">
              <a:spLocks noChangeArrowheads="1"/>
            </p:cNvSpPr>
            <p:nvPr/>
          </p:nvSpPr>
          <p:spPr bwMode="auto">
            <a:xfrm>
              <a:off x="2472" y="811"/>
              <a:ext cx="95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3061" y="1344"/>
              <a:ext cx="1452"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2" name="Text Box 133">
              <a:hlinkClick r:id="rId3"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2544" y="1049"/>
              <a:ext cx="835" cy="33"/>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04" name="Rectangle 146"/>
            <p:cNvSpPr>
              <a:spLocks noChangeArrowheads="1"/>
            </p:cNvSpPr>
            <p:nvPr/>
          </p:nvSpPr>
          <p:spPr bwMode="auto">
            <a:xfrm>
              <a:off x="3061" y="2085"/>
              <a:ext cx="1451" cy="737"/>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2957" y="1992"/>
              <a:ext cx="7" cy="1652"/>
            </a:xfrm>
            <a:prstGeom prst="bentConnector3">
              <a:avLst>
                <a:gd name="adj1" fmla="val 202020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a:solidFill>
                    <a:srgbClr val="000000"/>
                  </a:solidFill>
                </a:rPr>
                <a:t>Lightweight Ontologies</a:t>
              </a:r>
            </a:p>
          </p:txBody>
        </p:sp>
        <p:sp>
          <p:nvSpPr>
            <p:cNvPr id="109" name="Text Box 128"/>
            <p:cNvSpPr txBox="1">
              <a:spLocks noChangeArrowheads="1"/>
            </p:cNvSpPr>
            <p:nvPr/>
          </p:nvSpPr>
          <p:spPr bwMode="auto">
            <a:xfrm>
              <a:off x="4558" y="1344"/>
              <a:ext cx="1010" cy="557"/>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a:solidFill>
                    <a:srgbClr val="CC0000"/>
                  </a:solidFill>
                  <a:latin typeface="Arial" charset="0"/>
                </a:rPr>
                <a:t>acquire semantic relations</a:t>
              </a:r>
              <a:r>
                <a:rPr lang="en-AU" sz="140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63" y="1232"/>
              <a:ext cx="84"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1" name="Text Box 134">
              <a:hlinkClick r:id="rId3"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a:off x="4195" y="1049"/>
              <a:ext cx="544"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13" name="Text Box 143"/>
            <p:cNvSpPr txBox="1">
              <a:spLocks noChangeArrowheads="1"/>
            </p:cNvSpPr>
            <p:nvPr/>
          </p:nvSpPr>
          <p:spPr bwMode="auto">
            <a:xfrm>
              <a:off x="4196" y="800"/>
              <a:ext cx="544"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58" y="2093"/>
              <a:ext cx="1010" cy="465"/>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54545"/>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40134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1000" fill="hold"/>
                                        <p:tgtEl>
                                          <p:spTgt spid="98"/>
                                        </p:tgtEl>
                                        <p:attrNameLst>
                                          <p:attrName>ppt_x</p:attrName>
                                        </p:attrNameLst>
                                      </p:cBhvr>
                                      <p:tavLst>
                                        <p:tav tm="0">
                                          <p:val>
                                            <p:strVal val="#ppt_x-.2"/>
                                          </p:val>
                                        </p:tav>
                                        <p:tav tm="100000">
                                          <p:val>
                                            <p:strVal val="#ppt_x"/>
                                          </p:val>
                                        </p:tav>
                                      </p:tavLst>
                                    </p:anim>
                                    <p:anim calcmode="lin" valueType="num">
                                      <p:cBhvr>
                                        <p:cTn id="22" dur="1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1000" fill="hold"/>
                                        <p:tgtEl>
                                          <p:spTgt spid="106"/>
                                        </p:tgtEl>
                                        <p:attrNameLst>
                                          <p:attrName>ppt_x</p:attrName>
                                        </p:attrNameLst>
                                      </p:cBhvr>
                                      <p:tavLst>
                                        <p:tav tm="0">
                                          <p:val>
                                            <p:strVal val="#ppt_x-.2"/>
                                          </p:val>
                                        </p:tav>
                                        <p:tav tm="100000">
                                          <p:val>
                                            <p:strVal val="#ppt_x"/>
                                          </p:val>
                                        </p:tav>
                                      </p:tavLst>
                                    </p:anim>
                                    <p:anim calcmode="lin" valueType="num">
                                      <p:cBhvr>
                                        <p:cTn id="29"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ICDM Knowledge Graph Contest 2019</a:t>
            </a:r>
          </a:p>
          <a:p>
            <a:pPr marL="0" lvl="0" indent="0">
              <a:buNone/>
            </a:pPr>
            <a:endParaRPr lang="en-AU" b="1" dirty="0">
              <a:solidFill>
                <a:srgbClr val="A40F6C"/>
              </a:solidFill>
            </a:endParaRPr>
          </a:p>
          <a:p>
            <a:pPr marL="457200" lvl="1" indent="0">
              <a:buNone/>
            </a:pPr>
            <a:endParaRPr lang="en-US" dirty="0"/>
          </a:p>
        </p:txBody>
      </p:sp>
      <p:pic>
        <p:nvPicPr>
          <p:cNvPr id="8"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076" y="1616518"/>
            <a:ext cx="5283200" cy="2721997"/>
          </a:xfrm>
          <a:prstGeom prst="rect">
            <a:avLst/>
          </a:prstGeom>
        </p:spPr>
      </p:pic>
      <p:sp>
        <p:nvSpPr>
          <p:cNvPr id="2" name="Rectangle 1"/>
          <p:cNvSpPr/>
          <p:nvPr/>
        </p:nvSpPr>
        <p:spPr>
          <a:xfrm>
            <a:off x="463176" y="4306992"/>
            <a:ext cx="8305800" cy="523220"/>
          </a:xfrm>
          <a:prstGeom prst="rect">
            <a:avLst/>
          </a:prstGeom>
        </p:spPr>
        <p:txBody>
          <a:bodyPr wrap="square">
            <a:spAutoFit/>
          </a:bodyPr>
          <a:lstStyle/>
          <a:p>
            <a:r>
              <a:rPr lang="en-AU" sz="1400" dirty="0"/>
              <a:t>M. Stewart, M. </a:t>
            </a:r>
            <a:r>
              <a:rPr lang="en-AU" sz="1400" dirty="0" err="1"/>
              <a:t>Enkhsaikhan</a:t>
            </a:r>
            <a:r>
              <a:rPr lang="en-AU" sz="1400" dirty="0"/>
              <a:t> and W. Liu, "ICDM 2019 Knowledge Graph Contest: Team UWA," </a:t>
            </a:r>
            <a:r>
              <a:rPr lang="en-AU" sz="1400" i="1" dirty="0"/>
              <a:t>2019 IEEE International Conference on Data Mining (ICDM)</a:t>
            </a:r>
            <a:r>
              <a:rPr lang="en-AU" sz="1400" dirty="0"/>
              <a:t>, Beijing, China, 2019, pp. 1546-1551.</a:t>
            </a:r>
          </a:p>
        </p:txBody>
      </p:sp>
    </p:spTree>
    <p:extLst>
      <p:ext uri="{BB962C8B-B14F-4D97-AF65-F5344CB8AC3E}">
        <p14:creationId xmlns:p14="http://schemas.microsoft.com/office/powerpoint/2010/main" val="23606241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ClrTx/>
              <a:buNone/>
            </a:pPr>
            <a:r>
              <a:rPr lang="en-AU" b="1" dirty="0">
                <a:solidFill>
                  <a:srgbClr val="A40F6C"/>
                </a:solidFill>
              </a:rPr>
              <a:t>Text Cleaning and Text Processing</a:t>
            </a:r>
          </a:p>
          <a:p>
            <a:pPr marL="0" lvl="0" indent="0">
              <a:buNone/>
            </a:pPr>
            <a:endParaRPr lang="en-AU" b="1" dirty="0">
              <a:solidFill>
                <a:srgbClr val="A40F6C"/>
              </a:solidFill>
            </a:endParaRPr>
          </a:p>
          <a:p>
            <a:pPr marL="457200" lvl="1" indent="0">
              <a:buNone/>
            </a:pPr>
            <a:endParaRPr lang="en-US" dirty="0"/>
          </a:p>
        </p:txBody>
      </p:sp>
      <p:pic>
        <p:nvPicPr>
          <p:cNvPr id="9"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5389" y="1385854"/>
            <a:ext cx="5213075" cy="3456310"/>
          </a:xfrm>
          <a:prstGeom prst="rect">
            <a:avLst/>
          </a:prstGeom>
        </p:spPr>
      </p:pic>
      <p:sp>
        <p:nvSpPr>
          <p:cNvPr id="10" name="Rounded Rectangle 9"/>
          <p:cNvSpPr/>
          <p:nvPr/>
        </p:nvSpPr>
        <p:spPr>
          <a:xfrm>
            <a:off x="467841" y="1601754"/>
            <a:ext cx="2846859" cy="1428711"/>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Text Cleaning: </a:t>
            </a:r>
            <a:r>
              <a:rPr lang="en-AU" sz="1400" dirty="0" smtClean="0">
                <a:solidFill>
                  <a:schemeClr val="tx1"/>
                </a:solidFill>
              </a:rPr>
              <a:t>special</a:t>
            </a:r>
            <a:endParaRPr lang="en-AU" sz="1400" dirty="0">
              <a:solidFill>
                <a:schemeClr val="tx1"/>
              </a:solidFill>
            </a:endParaRPr>
          </a:p>
          <a:p>
            <a:r>
              <a:rPr lang="en-AU" sz="1400" dirty="0">
                <a:solidFill>
                  <a:schemeClr val="tx1"/>
                </a:solidFill>
              </a:rPr>
              <a:t>characters such as hyphen and quotation marks and also break</a:t>
            </a:r>
          </a:p>
          <a:p>
            <a:r>
              <a:rPr lang="en-AU" sz="1400" dirty="0">
                <a:solidFill>
                  <a:schemeClr val="tx1"/>
                </a:solidFill>
              </a:rPr>
              <a:t>sentences joined together with no space between them</a:t>
            </a:r>
            <a:r>
              <a:rPr lang="en-AU" sz="1400" dirty="0" smtClean="0">
                <a:solidFill>
                  <a:schemeClr val="tx1"/>
                </a:solidFill>
              </a:rPr>
              <a:t>.</a:t>
            </a:r>
            <a:endParaRPr lang="en-AU" sz="1400" dirty="0">
              <a:solidFill>
                <a:schemeClr val="tx1"/>
              </a:solidFill>
            </a:endParaRPr>
          </a:p>
        </p:txBody>
      </p:sp>
      <p:sp>
        <p:nvSpPr>
          <p:cNvPr id="11" name="Rounded Rectangle 10"/>
          <p:cNvSpPr/>
          <p:nvPr/>
        </p:nvSpPr>
        <p:spPr>
          <a:xfrm>
            <a:off x="455966" y="3221983"/>
            <a:ext cx="2858734" cy="1172217"/>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processing: </a:t>
            </a:r>
            <a:r>
              <a:rPr lang="en-AU" sz="1400" dirty="0">
                <a:solidFill>
                  <a:schemeClr val="tx1"/>
                </a:solidFill>
              </a:rPr>
              <a:t>The text is processed through tokenisation,</a:t>
            </a:r>
          </a:p>
          <a:p>
            <a:r>
              <a:rPr lang="en-AU" sz="1400" dirty="0">
                <a:solidFill>
                  <a:schemeClr val="tx1"/>
                </a:solidFill>
              </a:rPr>
              <a:t>POS tagging, entity recognition and dependency parsing</a:t>
            </a:r>
          </a:p>
          <a:p>
            <a:r>
              <a:rPr lang="en-AU" sz="1400" dirty="0">
                <a:solidFill>
                  <a:schemeClr val="tx1"/>
                </a:solidFill>
              </a:rPr>
              <a:t>steps using </a:t>
            </a:r>
            <a:r>
              <a:rPr lang="en-AU" sz="1400" dirty="0" err="1">
                <a:solidFill>
                  <a:schemeClr val="tx1"/>
                </a:solidFill>
              </a:rPr>
              <a:t>SpaCy</a:t>
            </a:r>
            <a:r>
              <a:rPr lang="en-AU" sz="1400" dirty="0" smtClean="0">
                <a:solidFill>
                  <a:schemeClr val="tx1"/>
                </a:solidFill>
              </a:rPr>
              <a:t>.</a:t>
            </a:r>
            <a:endParaRPr lang="en-AU" sz="1400" dirty="0">
              <a:solidFill>
                <a:schemeClr val="tx1"/>
              </a:solidFill>
            </a:endParaRPr>
          </a:p>
        </p:txBody>
      </p:sp>
    </p:spTree>
    <p:extLst>
      <p:ext uri="{BB962C8B-B14F-4D97-AF65-F5344CB8AC3E}">
        <p14:creationId xmlns:p14="http://schemas.microsoft.com/office/powerpoint/2010/main" val="2441055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184718"/>
            <a:ext cx="6950075" cy="2763335"/>
          </a:xfrm>
        </p:spPr>
        <p:txBody>
          <a:bodyPr>
            <a:normAutofit/>
          </a:bodyPr>
          <a:lstStyle/>
          <a:p>
            <a:pPr marL="0" lvl="0" indent="0">
              <a:buClrTx/>
              <a:buNone/>
            </a:pPr>
            <a:r>
              <a:rPr lang="en-AU" b="1" dirty="0">
                <a:solidFill>
                  <a:srgbClr val="A40F6C"/>
                </a:solidFill>
              </a:rPr>
              <a:t>Phrase Identification – Linguistic Rules</a:t>
            </a:r>
          </a:p>
          <a:p>
            <a:pPr marL="0" lvl="0" indent="0">
              <a:buNone/>
            </a:pPr>
            <a:endParaRPr lang="en-AU" b="1" dirty="0">
              <a:solidFill>
                <a:srgbClr val="A40F6C"/>
              </a:solidFill>
            </a:endParaRPr>
          </a:p>
          <a:p>
            <a:pPr marL="457200" lvl="1" indent="0">
              <a:buNone/>
            </a:pPr>
            <a:endParaRPr lang="en-US" dirty="0"/>
          </a:p>
        </p:txBody>
      </p:sp>
      <p:pic>
        <p:nvPicPr>
          <p:cNvPr id="15"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b="8955"/>
          <a:stretch/>
        </p:blipFill>
        <p:spPr>
          <a:xfrm>
            <a:off x="3509818" y="1485459"/>
            <a:ext cx="5526678" cy="3294292"/>
          </a:xfrm>
          <a:prstGeom prst="rect">
            <a:avLst/>
          </a:prstGeom>
        </p:spPr>
      </p:pic>
      <p:sp>
        <p:nvSpPr>
          <p:cNvPr id="16" name="Rounded Rectangle 15"/>
          <p:cNvSpPr/>
          <p:nvPr/>
        </p:nvSpPr>
        <p:spPr>
          <a:xfrm>
            <a:off x="449287" y="1943100"/>
            <a:ext cx="2738413" cy="113677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Noun Phrase Chunking: </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pl-PL" sz="1400" dirty="0" smtClean="0">
                <a:solidFill>
                  <a:schemeClr val="tx1"/>
                </a:solidFill>
              </a:rPr>
              <a:t>NP + of </a:t>
            </a:r>
            <a:r>
              <a:rPr lang="pl-PL" sz="1400" dirty="0">
                <a:solidFill>
                  <a:schemeClr val="tx1"/>
                </a:solidFill>
              </a:rPr>
              <a:t>+ </a:t>
            </a:r>
            <a:r>
              <a:rPr lang="pl-PL" sz="1400" dirty="0" smtClean="0">
                <a:solidFill>
                  <a:schemeClr val="tx1"/>
                </a:solidFill>
              </a:rPr>
              <a:t>NP</a:t>
            </a:r>
            <a:r>
              <a:rPr lang="en-AU" sz="1400" dirty="0" smtClean="0">
                <a:solidFill>
                  <a:schemeClr val="tx1"/>
                </a:solidFill>
              </a:rPr>
              <a:t> </a:t>
            </a:r>
          </a:p>
          <a:p>
            <a:pPr marL="285750" indent="-285750">
              <a:buFont typeface="Arial" panose="020B0604020202020204" pitchFamily="34" charset="0"/>
              <a:buChar char="•"/>
            </a:pPr>
            <a:r>
              <a:rPr lang="en-AU" sz="1400" dirty="0" smtClean="0">
                <a:solidFill>
                  <a:schemeClr val="tx1"/>
                </a:solidFill>
              </a:rPr>
              <a:t>NP </a:t>
            </a:r>
            <a:r>
              <a:rPr lang="en-AU" sz="1400" dirty="0">
                <a:solidFill>
                  <a:schemeClr val="tx1"/>
                </a:solidFill>
              </a:rPr>
              <a:t>+ NP</a:t>
            </a:r>
          </a:p>
        </p:txBody>
      </p:sp>
      <p:sp>
        <p:nvSpPr>
          <p:cNvPr id="17" name="Rounded Rectangle 16"/>
          <p:cNvSpPr/>
          <p:nvPr/>
        </p:nvSpPr>
        <p:spPr>
          <a:xfrm>
            <a:off x="463176" y="3266272"/>
            <a:ext cx="2817544" cy="1136774"/>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Verb Phrase Chunking:</a:t>
            </a:r>
          </a:p>
          <a:p>
            <a:pPr marL="285750" indent="-285750">
              <a:buFont typeface="Arial" panose="020B0604020202020204" pitchFamily="34" charset="0"/>
              <a:buChar char="•"/>
            </a:pPr>
            <a:r>
              <a:rPr lang="fr-FR" sz="1400" dirty="0" smtClean="0">
                <a:solidFill>
                  <a:schemeClr val="tx1"/>
                </a:solidFill>
              </a:rPr>
              <a:t>VERB </a:t>
            </a:r>
            <a:r>
              <a:rPr lang="fr-FR" sz="1400" dirty="0">
                <a:solidFill>
                  <a:schemeClr val="tx1"/>
                </a:solidFill>
              </a:rPr>
              <a:t>+ PART </a:t>
            </a:r>
            <a:endParaRPr lang="fr-FR" sz="1400" dirty="0" smtClean="0">
              <a:solidFill>
                <a:schemeClr val="tx1"/>
              </a:solidFill>
            </a:endParaRPr>
          </a:p>
          <a:p>
            <a:pPr marL="285750" indent="-285750">
              <a:buFont typeface="Arial" panose="020B0604020202020204" pitchFamily="34" charset="0"/>
              <a:buChar char="•"/>
            </a:pPr>
            <a:r>
              <a:rPr lang="en-AU" sz="1400" dirty="0" smtClean="0">
                <a:solidFill>
                  <a:schemeClr val="tx1"/>
                </a:solidFill>
              </a:rPr>
              <a:t>VERB </a:t>
            </a:r>
            <a:r>
              <a:rPr lang="en-AU" sz="1400" dirty="0">
                <a:solidFill>
                  <a:schemeClr val="tx1"/>
                </a:solidFill>
              </a:rPr>
              <a:t>+ ADP </a:t>
            </a:r>
            <a:endParaRPr lang="en-AU" sz="1400" dirty="0" smtClean="0">
              <a:solidFill>
                <a:schemeClr val="tx1"/>
              </a:solidFill>
            </a:endParaRPr>
          </a:p>
          <a:p>
            <a:pPr marL="285750" indent="-285750">
              <a:buFont typeface="Arial" panose="020B0604020202020204" pitchFamily="34" charset="0"/>
              <a:buChar char="•"/>
            </a:pPr>
            <a:r>
              <a:rPr lang="de-DE" sz="1400" dirty="0" smtClean="0">
                <a:solidFill>
                  <a:schemeClr val="tx1"/>
                </a:solidFill>
              </a:rPr>
              <a:t>ADP </a:t>
            </a:r>
            <a:r>
              <a:rPr lang="de-DE" sz="1400" dirty="0">
                <a:solidFill>
                  <a:schemeClr val="tx1"/>
                </a:solidFill>
              </a:rPr>
              <a:t>+ </a:t>
            </a:r>
            <a:r>
              <a:rPr lang="de-DE" sz="1400" dirty="0" smtClean="0">
                <a:solidFill>
                  <a:schemeClr val="tx1"/>
                </a:solidFill>
              </a:rPr>
              <a:t>VERB</a:t>
            </a:r>
          </a:p>
          <a:p>
            <a:pPr marL="285750" indent="-285750">
              <a:buFont typeface="Arial" panose="020B0604020202020204" pitchFamily="34" charset="0"/>
              <a:buChar char="•"/>
            </a:pPr>
            <a:r>
              <a:rPr lang="fr-FR" sz="1400" dirty="0" smtClean="0">
                <a:solidFill>
                  <a:schemeClr val="tx1"/>
                </a:solidFill>
              </a:rPr>
              <a:t>PART </a:t>
            </a:r>
            <a:r>
              <a:rPr lang="fr-FR" sz="1400" dirty="0">
                <a:solidFill>
                  <a:schemeClr val="tx1"/>
                </a:solidFill>
              </a:rPr>
              <a:t>+ </a:t>
            </a:r>
            <a:r>
              <a:rPr lang="fr-FR" sz="1400" dirty="0" smtClean="0">
                <a:solidFill>
                  <a:schemeClr val="tx1"/>
                </a:solidFill>
              </a:rPr>
              <a:t>VERB</a:t>
            </a:r>
            <a:r>
              <a:rPr lang="de-DE" sz="1400" dirty="0" smtClean="0"/>
              <a:t>11ERB</a:t>
            </a:r>
            <a:endParaRPr lang="en-AU" sz="1400" dirty="0">
              <a:solidFill>
                <a:schemeClr val="tx1"/>
              </a:solidFill>
            </a:endParaRPr>
          </a:p>
        </p:txBody>
      </p:sp>
    </p:spTree>
    <p:extLst>
      <p:ext uri="{BB962C8B-B14F-4D97-AF65-F5344CB8AC3E}">
        <p14:creationId xmlns:p14="http://schemas.microsoft.com/office/powerpoint/2010/main" val="1828269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AU" dirty="0" err="1" smtClean="0"/>
              <a:t>NeuralCoref</a:t>
            </a:r>
            <a:r>
              <a:rPr lang="en-AU" dirty="0" smtClean="0"/>
              <a:t> </a:t>
            </a:r>
            <a:r>
              <a:rPr lang="en-AU" dirty="0">
                <a:latin typeface="NimbusRomNo9L-Regu"/>
              </a:rPr>
              <a:t>https://</a:t>
            </a:r>
            <a:r>
              <a:rPr lang="en-AU" dirty="0" err="1">
                <a:latin typeface="NimbusRomNo9L-Regu"/>
              </a:rPr>
              <a:t>github.com</a:t>
            </a:r>
            <a:r>
              <a:rPr lang="en-AU" dirty="0">
                <a:latin typeface="NimbusRomNo9L-Regu"/>
              </a:rPr>
              <a:t>/</a:t>
            </a:r>
            <a:r>
              <a:rPr lang="en-AU" dirty="0" err="1">
                <a:latin typeface="NimbusRomNo9L-Regu"/>
              </a:rPr>
              <a:t>huggingface</a:t>
            </a:r>
            <a:r>
              <a:rPr lang="en-AU" dirty="0">
                <a:latin typeface="NimbusRomNo9L-Regu"/>
              </a:rPr>
              <a:t>/</a:t>
            </a:r>
            <a:r>
              <a:rPr lang="en-AU" dirty="0" err="1">
                <a:latin typeface="NimbusRomNo9L-Regu"/>
              </a:rPr>
              <a:t>neuralcoref</a:t>
            </a:r>
            <a:endParaRPr lang="en-AU" dirty="0"/>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057718"/>
            <a:ext cx="6950075" cy="2763335"/>
          </a:xfrm>
        </p:spPr>
        <p:txBody>
          <a:bodyPr>
            <a:normAutofit/>
          </a:bodyPr>
          <a:lstStyle/>
          <a:p>
            <a:pPr marL="0" lvl="0" indent="0">
              <a:buClrTx/>
              <a:buNone/>
            </a:pPr>
            <a:r>
              <a:rPr lang="en-AU" b="1" dirty="0">
                <a:solidFill>
                  <a:srgbClr val="A40F6C"/>
                </a:solidFill>
              </a:rPr>
              <a:t>Triple Creation and Filtering</a:t>
            </a:r>
          </a:p>
          <a:p>
            <a:pPr marL="0" lvl="0" indent="0">
              <a:buNone/>
            </a:pPr>
            <a:endParaRPr lang="en-AU" b="1" dirty="0">
              <a:solidFill>
                <a:srgbClr val="A40F6C"/>
              </a:solidFill>
            </a:endParaRPr>
          </a:p>
          <a:p>
            <a:pPr marL="457200" lvl="1" indent="0">
              <a:buNone/>
            </a:pPr>
            <a:endParaRPr lang="en-US" dirty="0"/>
          </a:p>
        </p:txBody>
      </p:sp>
      <p:pic>
        <p:nvPicPr>
          <p:cNvPr id="10"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r="16509"/>
          <a:stretch/>
        </p:blipFill>
        <p:spPr>
          <a:xfrm rot="5400000">
            <a:off x="3870589" y="-240695"/>
            <a:ext cx="1674188" cy="8426095"/>
          </a:xfrm>
          <a:prstGeom prst="rect">
            <a:avLst/>
          </a:prstGeom>
        </p:spPr>
      </p:pic>
      <p:sp>
        <p:nvSpPr>
          <p:cNvPr id="11" name="Rounded Rectangle 10"/>
          <p:cNvSpPr/>
          <p:nvPr/>
        </p:nvSpPr>
        <p:spPr>
          <a:xfrm>
            <a:off x="494634" y="1333500"/>
            <a:ext cx="192375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COREF Resolution *: </a:t>
            </a:r>
          </a:p>
          <a:p>
            <a:r>
              <a:rPr lang="en-AU" sz="1200" dirty="0" err="1" smtClean="0">
                <a:solidFill>
                  <a:schemeClr val="tx1"/>
                </a:solidFill>
              </a:rPr>
              <a:t>Coreference</a:t>
            </a:r>
            <a:r>
              <a:rPr lang="en-AU" sz="1200" dirty="0" smtClean="0">
                <a:solidFill>
                  <a:schemeClr val="tx1"/>
                </a:solidFill>
              </a:rPr>
              <a:t> </a:t>
            </a:r>
            <a:r>
              <a:rPr lang="en-AU" sz="1200" dirty="0">
                <a:solidFill>
                  <a:schemeClr val="tx1"/>
                </a:solidFill>
              </a:rPr>
              <a:t>items </a:t>
            </a:r>
            <a:r>
              <a:rPr lang="en-AU" sz="1200" dirty="0" smtClean="0">
                <a:solidFill>
                  <a:schemeClr val="tx1"/>
                </a:solidFill>
              </a:rPr>
              <a:t>are resolved by </a:t>
            </a:r>
            <a:r>
              <a:rPr lang="en-AU" sz="1200" dirty="0">
                <a:solidFill>
                  <a:schemeClr val="tx1"/>
                </a:solidFill>
              </a:rPr>
              <a:t>replacing the original phrase with </a:t>
            </a:r>
            <a:r>
              <a:rPr lang="en-AU" sz="1200" dirty="0" smtClean="0">
                <a:solidFill>
                  <a:schemeClr val="tx1"/>
                </a:solidFill>
              </a:rPr>
              <a:t>the referred </a:t>
            </a:r>
            <a:r>
              <a:rPr lang="en-AU" sz="1200" dirty="0">
                <a:solidFill>
                  <a:schemeClr val="tx1"/>
                </a:solidFill>
              </a:rPr>
              <a:t>phrase for each item.</a:t>
            </a:r>
            <a:endParaRPr lang="en-AU" sz="1200" dirty="0" smtClean="0">
              <a:solidFill>
                <a:schemeClr val="tx1"/>
              </a:solidFill>
            </a:endParaRPr>
          </a:p>
        </p:txBody>
      </p:sp>
      <p:sp>
        <p:nvSpPr>
          <p:cNvPr id="12" name="Rounded Rectangle 11"/>
          <p:cNvSpPr/>
          <p:nvPr/>
        </p:nvSpPr>
        <p:spPr>
          <a:xfrm>
            <a:off x="2589312" y="1333500"/>
            <a:ext cx="235098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Triple Creation: </a:t>
            </a:r>
            <a:r>
              <a:rPr lang="en-AU" sz="1200" dirty="0" smtClean="0">
                <a:solidFill>
                  <a:schemeClr val="tx1"/>
                </a:solidFill>
              </a:rPr>
              <a:t>Find triples in the same sentence by finding entities before and after verb phrases; </a:t>
            </a:r>
            <a:endParaRPr lang="en-AU" sz="1200" dirty="0">
              <a:solidFill>
                <a:schemeClr val="tx1"/>
              </a:solidFill>
            </a:endParaRPr>
          </a:p>
          <a:p>
            <a:r>
              <a:rPr lang="en-AU" sz="1200" dirty="0" smtClean="0">
                <a:solidFill>
                  <a:schemeClr val="tx1"/>
                </a:solidFill>
              </a:rPr>
              <a:t>Document-level triples are obtained by finding shortest path between any pair of entities. </a:t>
            </a:r>
          </a:p>
        </p:txBody>
      </p:sp>
      <p:sp>
        <p:nvSpPr>
          <p:cNvPr id="13" name="Rounded Rectangle 12"/>
          <p:cNvSpPr/>
          <p:nvPr/>
        </p:nvSpPr>
        <p:spPr>
          <a:xfrm>
            <a:off x="5137324" y="1333500"/>
            <a:ext cx="1756790"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Filtering: </a:t>
            </a:r>
            <a:r>
              <a:rPr lang="en-AU" sz="1200" dirty="0" smtClean="0">
                <a:solidFill>
                  <a:schemeClr val="tx1"/>
                </a:solidFill>
              </a:rPr>
              <a:t>remove </a:t>
            </a:r>
            <a:r>
              <a:rPr lang="en-AU" sz="1200" dirty="0">
                <a:solidFill>
                  <a:schemeClr val="tx1"/>
                </a:solidFill>
              </a:rPr>
              <a:t>any triple with a stop </a:t>
            </a:r>
            <a:r>
              <a:rPr lang="en-AU" sz="1200" dirty="0" smtClean="0">
                <a:solidFill>
                  <a:schemeClr val="tx1"/>
                </a:solidFill>
              </a:rPr>
              <a:t>word as </a:t>
            </a:r>
            <a:r>
              <a:rPr lang="en-AU" sz="1200" dirty="0">
                <a:solidFill>
                  <a:schemeClr val="tx1"/>
                </a:solidFill>
              </a:rPr>
              <a:t>a head entity. The stop words include NLTK stop words,</a:t>
            </a:r>
          </a:p>
          <a:p>
            <a:r>
              <a:rPr lang="en-AU" sz="1200" dirty="0">
                <a:solidFill>
                  <a:schemeClr val="tx1"/>
                </a:solidFill>
              </a:rPr>
              <a:t>names of days </a:t>
            </a:r>
            <a:r>
              <a:rPr lang="en-AU" sz="1200" dirty="0" smtClean="0">
                <a:solidFill>
                  <a:schemeClr val="tx1"/>
                </a:solidFill>
              </a:rPr>
              <a:t>(e.g. Monday) </a:t>
            </a:r>
            <a:r>
              <a:rPr lang="en-AU" sz="1200" dirty="0">
                <a:solidFill>
                  <a:schemeClr val="tx1"/>
                </a:solidFill>
              </a:rPr>
              <a:t>and names of </a:t>
            </a:r>
            <a:r>
              <a:rPr lang="en-AU" sz="1200" dirty="0" smtClean="0">
                <a:solidFill>
                  <a:schemeClr val="tx1"/>
                </a:solidFill>
              </a:rPr>
              <a:t>months (e.g. January)</a:t>
            </a:r>
            <a:r>
              <a:rPr lang="en-AU" sz="1400" dirty="0" smtClean="0">
                <a:solidFill>
                  <a:schemeClr val="tx1"/>
                </a:solidFill>
              </a:rPr>
              <a:t>.</a:t>
            </a:r>
          </a:p>
        </p:txBody>
      </p:sp>
      <p:sp>
        <p:nvSpPr>
          <p:cNvPr id="14" name="Rounded Rectangle 13"/>
          <p:cNvSpPr/>
          <p:nvPr/>
        </p:nvSpPr>
        <p:spPr>
          <a:xfrm>
            <a:off x="7083925" y="1333500"/>
            <a:ext cx="169108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Article Removal</a:t>
            </a:r>
            <a:r>
              <a:rPr lang="en-AU" sz="1200" dirty="0">
                <a:solidFill>
                  <a:schemeClr val="tx1"/>
                </a:solidFill>
              </a:rPr>
              <a:t>: </a:t>
            </a:r>
            <a:r>
              <a:rPr lang="en-AU" sz="1200" dirty="0" smtClean="0">
                <a:solidFill>
                  <a:schemeClr val="tx1"/>
                </a:solidFill>
              </a:rPr>
              <a:t>articles (a</a:t>
            </a:r>
            <a:r>
              <a:rPr lang="en-AU" sz="1200" dirty="0">
                <a:solidFill>
                  <a:schemeClr val="tx1"/>
                </a:solidFill>
              </a:rPr>
              <a:t>, an, the</a:t>
            </a:r>
            <a:r>
              <a:rPr lang="en-AU" sz="1200" dirty="0" smtClean="0">
                <a:solidFill>
                  <a:schemeClr val="tx1"/>
                </a:solidFill>
              </a:rPr>
              <a:t>), possessive </a:t>
            </a:r>
            <a:r>
              <a:rPr lang="en-AU" sz="1200" dirty="0">
                <a:solidFill>
                  <a:schemeClr val="tx1"/>
                </a:solidFill>
              </a:rPr>
              <a:t>pronouns</a:t>
            </a:r>
          </a:p>
          <a:p>
            <a:r>
              <a:rPr lang="en-AU" sz="1200" dirty="0">
                <a:solidFill>
                  <a:schemeClr val="tx1"/>
                </a:solidFill>
              </a:rPr>
              <a:t>(e.g., its, their) and demonstrative pronouns (e.g., that, these</a:t>
            </a:r>
            <a:r>
              <a:rPr lang="en-AU" sz="1200" dirty="0" smtClean="0">
                <a:solidFill>
                  <a:schemeClr val="tx1"/>
                </a:solidFill>
              </a:rPr>
              <a:t>) are removed from </a:t>
            </a:r>
            <a:r>
              <a:rPr lang="en-AU" sz="1200" dirty="0">
                <a:solidFill>
                  <a:schemeClr val="tx1"/>
                </a:solidFill>
              </a:rPr>
              <a:t>the </a:t>
            </a:r>
            <a:r>
              <a:rPr lang="en-AU" sz="1200" dirty="0" smtClean="0">
                <a:solidFill>
                  <a:schemeClr val="tx1"/>
                </a:solidFill>
              </a:rPr>
              <a:t>heads and tails.</a:t>
            </a:r>
          </a:p>
        </p:txBody>
      </p:sp>
    </p:spTree>
    <p:extLst>
      <p:ext uri="{BB962C8B-B14F-4D97-AF65-F5344CB8AC3E}">
        <p14:creationId xmlns:p14="http://schemas.microsoft.com/office/powerpoint/2010/main" val="4066413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Overview – What’s Light Weight </a:t>
            </a:r>
            <a:r>
              <a:rPr lang="en-AU" b="1" dirty="0" smtClean="0">
                <a:solidFill>
                  <a:srgbClr val="A40F6C"/>
                </a:solidFill>
              </a:rPr>
              <a:t>Ontology</a:t>
            </a:r>
            <a:endParaRPr lang="en-AU" b="1" dirty="0">
              <a:solidFill>
                <a:srgbClr val="A40F6C"/>
              </a:solidFill>
            </a:endParaRPr>
          </a:p>
          <a:p>
            <a:pPr marL="457200" lvl="1" indent="0">
              <a:buNone/>
            </a:pPr>
            <a:endParaRPr lang="en-US" dirty="0"/>
          </a:p>
        </p:txBody>
      </p:sp>
      <p:sp>
        <p:nvSpPr>
          <p:cNvPr id="2" name="Rectangle 1"/>
          <p:cNvSpPr/>
          <p:nvPr/>
        </p:nvSpPr>
        <p:spPr>
          <a:xfrm>
            <a:off x="463176" y="4306992"/>
            <a:ext cx="7233024" cy="523220"/>
          </a:xfrm>
          <a:prstGeom prst="rect">
            <a:avLst/>
          </a:prstGeom>
        </p:spPr>
        <p:txBody>
          <a:bodyPr wrap="square">
            <a:spAutoFit/>
          </a:bodyPr>
          <a:lstStyle/>
          <a:p>
            <a:r>
              <a:rPr lang="en-US" sz="1400" dirty="0"/>
              <a:t>Wilson Wong, Wei Liu, and Mohammed </a:t>
            </a:r>
            <a:r>
              <a:rPr lang="en-US" sz="1400" dirty="0" err="1"/>
              <a:t>Bennamoun</a:t>
            </a:r>
            <a:r>
              <a:rPr lang="en-US" sz="1400" dirty="0"/>
              <a:t>. (2012) </a:t>
            </a:r>
            <a:r>
              <a:rPr lang="en-US" sz="1400" i="1" dirty="0"/>
              <a:t>Ontology Learning from Text: A look back and into the future</a:t>
            </a:r>
            <a:r>
              <a:rPr lang="en-US" sz="1400" dirty="0"/>
              <a:t>, ACM COMPUTING SURVEYS, 44, 4, Article 20, pp. 20:1-20:</a:t>
            </a:r>
            <a:r>
              <a:rPr lang="en-US" sz="1400" dirty="0" smtClean="0"/>
              <a:t>36 </a:t>
            </a:r>
            <a:endParaRPr lang="en-US" sz="1400" dirty="0"/>
          </a:p>
        </p:txBody>
      </p:sp>
      <p:pic>
        <p:nvPicPr>
          <p:cNvPr id="9" name="Picture 8"/>
          <p:cNvPicPr>
            <a:picLocks noChangeAspect="1"/>
          </p:cNvPicPr>
          <p:nvPr/>
        </p:nvPicPr>
        <p:blipFill>
          <a:blip r:embed="rId3"/>
          <a:stretch>
            <a:fillRect/>
          </a:stretch>
        </p:blipFill>
        <p:spPr>
          <a:xfrm>
            <a:off x="485401" y="1723256"/>
            <a:ext cx="7574894" cy="2444036"/>
          </a:xfrm>
          <a:prstGeom prst="rect">
            <a:avLst/>
          </a:prstGeom>
        </p:spPr>
      </p:pic>
      <p:pic>
        <p:nvPicPr>
          <p:cNvPr id="1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93596" y="4167292"/>
            <a:ext cx="867226" cy="836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368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a:bodyPr>
          <a:lstStyle/>
          <a:p>
            <a:r>
              <a:rPr lang="en-AU" dirty="0" smtClean="0"/>
              <a:t>Extract </a:t>
            </a:r>
            <a:r>
              <a:rPr lang="en-AU" dirty="0"/>
              <a:t>text to run ML pipelines over.</a:t>
            </a:r>
          </a:p>
          <a:p>
            <a:r>
              <a:rPr lang="en-AU" dirty="0" smtClean="0"/>
              <a:t>Present </a:t>
            </a:r>
            <a:r>
              <a:rPr lang="en-AU" dirty="0"/>
              <a:t>the practical strategies for using text</a:t>
            </a:r>
            <a:r>
              <a:rPr lang="en-AU" dirty="0" smtClean="0"/>
              <a:t>.</a:t>
            </a:r>
            <a:endParaRPr lang="en-AU" dirty="0"/>
          </a:p>
        </p:txBody>
      </p:sp>
      <p:sp>
        <p:nvSpPr>
          <p:cNvPr id="3" name="Text Placeholder 2"/>
          <p:cNvSpPr>
            <a:spLocks noGrp="1"/>
          </p:cNvSpPr>
          <p:nvPr>
            <p:ph type="body" sz="quarter" idx="12"/>
          </p:nvPr>
        </p:nvSpPr>
        <p:spPr>
          <a:xfrm>
            <a:off x="5160538" y="220382"/>
            <a:ext cx="1838324" cy="530225"/>
          </a:xfrm>
        </p:spPr>
        <p:txBody>
          <a:bodyPr/>
          <a:lstStyle/>
          <a:p>
            <a:r>
              <a:rPr lang="en-US" dirty="0" smtClean="0"/>
              <a:t>12</a:t>
            </a:r>
            <a:endParaRPr lang="en-US" dirty="0"/>
          </a:p>
        </p:txBody>
      </p:sp>
      <p:sp>
        <p:nvSpPr>
          <p:cNvPr id="4" name="Text Placeholder 3"/>
          <p:cNvSpPr>
            <a:spLocks noGrp="1"/>
          </p:cNvSpPr>
          <p:nvPr>
            <p:ph type="body" sz="quarter" idx="13"/>
          </p:nvPr>
        </p:nvSpPr>
        <p:spPr/>
        <p:txBody>
          <a:bodyPr/>
          <a:lstStyle/>
          <a:p>
            <a:r>
              <a:rPr lang="en-AU" dirty="0" smtClean="0"/>
              <a:t>Understand </a:t>
            </a:r>
            <a:r>
              <a:rPr lang="en-AU" dirty="0"/>
              <a:t>how to handle text.</a:t>
            </a:r>
          </a:p>
          <a:p>
            <a:r>
              <a:rPr lang="en-AU" dirty="0" smtClean="0"/>
              <a:t>Understand </a:t>
            </a:r>
            <a:r>
              <a:rPr lang="en-AU" dirty="0"/>
              <a:t>text </a:t>
            </a:r>
            <a:r>
              <a:rPr lang="en-AU" dirty="0" err="1"/>
              <a:t>preprocessing</a:t>
            </a:r>
            <a:r>
              <a:rPr lang="en-AU" dirty="0"/>
              <a:t>.</a:t>
            </a:r>
          </a:p>
          <a:p>
            <a:r>
              <a:rPr lang="en-AU" dirty="0" smtClean="0"/>
              <a:t>Demonstrate </a:t>
            </a:r>
            <a:r>
              <a:rPr lang="en-AU" dirty="0"/>
              <a:t>text with supervised and unsupervised learning</a:t>
            </a:r>
            <a:r>
              <a:rPr lang="en-AU" b="1" dirty="0"/>
              <a:t>.</a:t>
            </a:r>
            <a:endParaRPr lang="en-US" dirty="0"/>
          </a:p>
        </p:txBody>
      </p:sp>
      <p:pic>
        <p:nvPicPr>
          <p:cNvPr id="9" name="Picture 8" descr="CORE-Skills-ICONS-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34" y="0"/>
            <a:ext cx="881529" cy="881529"/>
          </a:xfrm>
          <a:prstGeom prst="rect">
            <a:avLst/>
          </a:prstGeom>
        </p:spPr>
      </p:pic>
    </p:spTree>
    <p:extLst>
      <p:ext uri="{BB962C8B-B14F-4D97-AF65-F5344CB8AC3E}">
        <p14:creationId xmlns:p14="http://schemas.microsoft.com/office/powerpoint/2010/main" val="24152633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12.2 Word </a:t>
            </a:r>
            <a:r>
              <a:rPr lang="en-US" dirty="0" err="1" smtClean="0"/>
              <a:t>Embeddings</a:t>
            </a:r>
            <a:endParaRPr lang="en-US" dirty="0"/>
          </a:p>
        </p:txBody>
      </p:sp>
    </p:spTree>
    <p:extLst>
      <p:ext uri="{BB962C8B-B14F-4D97-AF65-F5344CB8AC3E}">
        <p14:creationId xmlns:p14="http://schemas.microsoft.com/office/powerpoint/2010/main" val="289496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Word representations – </a:t>
            </a:r>
            <a:r>
              <a:rPr lang="en-AU" b="1" dirty="0" smtClean="0">
                <a:solidFill>
                  <a:srgbClr val="A40F6C"/>
                </a:solidFill>
              </a:rPr>
              <a:t>one-hot </a:t>
            </a:r>
            <a:r>
              <a:rPr lang="en-AU" b="1" dirty="0">
                <a:solidFill>
                  <a:srgbClr val="A40F6C"/>
                </a:solidFill>
              </a:rPr>
              <a:t>vectors</a:t>
            </a:r>
            <a:endParaRPr lang="en-US" dirty="0"/>
          </a:p>
        </p:txBody>
      </p:sp>
      <p:sp>
        <p:nvSpPr>
          <p:cNvPr id="2" name="Rectangle 1"/>
          <p:cNvSpPr/>
          <p:nvPr/>
        </p:nvSpPr>
        <p:spPr>
          <a:xfrm>
            <a:off x="463176" y="4405810"/>
            <a:ext cx="8305800" cy="307777"/>
          </a:xfrm>
          <a:prstGeom prst="rect">
            <a:avLst/>
          </a:prstGeom>
        </p:spPr>
        <p:txBody>
          <a:bodyPr wrap="square">
            <a:spAutoFit/>
          </a:bodyPr>
          <a:lstStyle/>
          <a:p>
            <a:r>
              <a:rPr lang="it-IT" sz="1400" dirty="0"/>
              <a:t>(</a:t>
            </a:r>
            <a:r>
              <a:rPr lang="it-IT" sz="1400" dirty="0" err="1"/>
              <a:t>Socher</a:t>
            </a:r>
            <a:r>
              <a:rPr lang="it-IT" sz="1400" dirty="0"/>
              <a:t>, 2018)</a:t>
            </a:r>
          </a:p>
        </p:txBody>
      </p:sp>
      <p:pic>
        <p:nvPicPr>
          <p:cNvPr id="8" name="Picture 7"/>
          <p:cNvPicPr>
            <a:picLocks noChangeAspect="1"/>
          </p:cNvPicPr>
          <p:nvPr/>
        </p:nvPicPr>
        <p:blipFill rotWithShape="1">
          <a:blip r:embed="rId4">
            <a:clrChange>
              <a:clrFrom>
                <a:srgbClr val="FFFFFF"/>
              </a:clrFrom>
              <a:clrTo>
                <a:srgbClr val="FFFFFF">
                  <a:alpha val="0"/>
                </a:srgbClr>
              </a:clrTo>
            </a:clrChange>
          </a:blip>
          <a:srcRect r="20296" b="40692"/>
          <a:stretch/>
        </p:blipFill>
        <p:spPr>
          <a:xfrm>
            <a:off x="5248478" y="1167482"/>
            <a:ext cx="4222865" cy="721992"/>
          </a:xfrm>
          <a:prstGeom prst="rect">
            <a:avLst/>
          </a:prstGeom>
        </p:spPr>
      </p:pic>
      <p:pic>
        <p:nvPicPr>
          <p:cNvPr id="11266" name="Picture 2" descr="Image result for word language model"/>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86498" y="1704793"/>
            <a:ext cx="3915320" cy="27010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TextBox 8"/>
              <p:cNvSpPr txBox="1"/>
              <p:nvPr/>
            </p:nvSpPr>
            <p:spPr>
              <a:xfrm>
                <a:off x="5870370" y="2119295"/>
                <a:ext cx="3273630" cy="277005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b="0" i="0" smtClean="0">
                          <a:solidFill>
                            <a:schemeClr val="accent2"/>
                          </a:solidFill>
                          <a:latin typeface="Cambria Math" panose="02040503050406030204" pitchFamily="18" charset="0"/>
                        </a:rPr>
                        <m:t>what</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1</m:t>
                          </m:r>
                          <m:r>
                            <a:rPr lang="en-AU" b="0" i="1" smtClean="0">
                              <a:solidFill>
                                <a:schemeClr val="accent2"/>
                              </a:solidFill>
                              <a:latin typeface="Cambria Math" panose="02040503050406030204" pitchFamily="18" charset="0"/>
                            </a:rPr>
                            <m:t> 0 0 0 0 0 </m:t>
                          </m:r>
                          <m:r>
                            <a:rPr lang="en-AU" b="0" i="1" smtClean="0">
                              <a:solidFill>
                                <a:schemeClr val="accent2"/>
                              </a:solidFill>
                              <a:latin typeface="Cambria Math" panose="02040503050406030204" pitchFamily="18" charset="0"/>
                            </a:rPr>
                            <m:t>0</m:t>
                          </m:r>
                          <m:r>
                            <a:rPr lang="en-AU" b="0" i="1" smtClean="0">
                              <a:solidFill>
                                <a:schemeClr val="accent2"/>
                              </a:solidFill>
                              <a:latin typeface="Cambria Math" panose="02040503050406030204" pitchFamily="18" charset="0"/>
                            </a:rPr>
                            <m:t> 0</m:t>
                          </m:r>
                        </m:e>
                      </m:d>
                    </m:oMath>
                    <m:oMath xmlns:m="http://schemas.openxmlformats.org/officeDocument/2006/math">
                      <m:r>
                        <a:rPr lang="en-AU" b="0" i="1" smtClean="0">
                          <a:solidFill>
                            <a:schemeClr val="accent2"/>
                          </a:solidFill>
                          <a:latin typeface="Cambria Math" panose="02040503050406030204" pitchFamily="18" charset="0"/>
                        </a:rPr>
                        <m:t>          </m:t>
                      </m:r>
                      <m:r>
                        <a:rPr lang="en-AU" b="0" i="0" smtClean="0">
                          <a:solidFill>
                            <a:schemeClr val="accent2"/>
                          </a:solidFill>
                          <a:latin typeface="Cambria Math" panose="02040503050406030204" pitchFamily="18" charset="0"/>
                        </a:rPr>
                        <m:t>    </m:t>
                      </m:r>
                      <m:r>
                        <m:rPr>
                          <m:sty m:val="p"/>
                        </m:rPr>
                        <a:rPr lang="en-AU" i="0">
                          <a:solidFill>
                            <a:schemeClr val="accent2"/>
                          </a:solidFill>
                          <a:latin typeface="Cambria Math" panose="02040503050406030204" pitchFamily="18" charset="0"/>
                        </a:rPr>
                        <m:t>i</m:t>
                      </m:r>
                      <m:r>
                        <m:rPr>
                          <m:sty m:val="p"/>
                        </m:rPr>
                        <a:rPr lang="en-AU" b="0" i="0" smtClean="0">
                          <a:solidFill>
                            <a:schemeClr val="accent2"/>
                          </a:solidFill>
                          <a:latin typeface="Cambria Math" panose="02040503050406030204" pitchFamily="18" charset="0"/>
                        </a:rPr>
                        <m:t>s</m:t>
                      </m:r>
                      <m:r>
                        <a:rPr lang="en-AU" b="0" i="0" smtClean="0">
                          <a:solidFill>
                            <a:schemeClr val="accent2"/>
                          </a:solidFill>
                          <a:latin typeface="Cambria Math" panose="02040503050406030204" pitchFamily="18" charset="0"/>
                        </a:rPr>
                        <m:t> </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0 1 0 0 0 0 0 0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lumMod val="50000"/>
                              <a:lumOff val="50000"/>
                            </a:schemeClr>
                          </a:solidFill>
                          <a:latin typeface="Cambria Math" panose="02040503050406030204" pitchFamily="18" charset="0"/>
                        </a:rPr>
                        <m:t>t</m:t>
                      </m:r>
                      <m:r>
                        <m:rPr>
                          <m:sty m:val="p"/>
                        </m:rPr>
                        <a:rPr lang="en-AU" b="0" i="0" smtClean="0">
                          <a:solidFill>
                            <a:schemeClr val="tx2">
                              <a:lumMod val="50000"/>
                              <a:lumOff val="50000"/>
                            </a:schemeClr>
                          </a:solidFill>
                          <a:latin typeface="Cambria Math" panose="02040503050406030204" pitchFamily="18" charset="0"/>
                        </a:rPr>
                        <m:t>he</m:t>
                      </m:r>
                      <m:r>
                        <a:rPr lang="en-AU" i="1">
                          <a:solidFill>
                            <a:schemeClr val="tx2">
                              <a:lumMod val="50000"/>
                              <a:lumOff val="50000"/>
                            </a:schemeClr>
                          </a:solidFill>
                          <a:latin typeface="Cambria Math" panose="02040503050406030204" pitchFamily="18" charset="0"/>
                        </a:rPr>
                        <m:t>=</m:t>
                      </m:r>
                      <m:d>
                        <m:dPr>
                          <m:begChr m:val="["/>
                          <m:endChr m:val="]"/>
                          <m:ctrlPr>
                            <a:rPr lang="en-AU" i="1">
                              <a:solidFill>
                                <a:schemeClr val="tx2">
                                  <a:lumMod val="50000"/>
                                  <a:lumOff val="50000"/>
                                </a:schemeClr>
                              </a:solidFill>
                              <a:latin typeface="Cambria Math" panose="02040503050406030204" pitchFamily="18" charset="0"/>
                            </a:rPr>
                          </m:ctrlPr>
                        </m:dPr>
                        <m:e>
                          <m:r>
                            <a:rPr lang="en-AU" i="1">
                              <a:solidFill>
                                <a:schemeClr val="tx2">
                                  <a:lumMod val="50000"/>
                                  <a:lumOff val="50000"/>
                                </a:schemeClr>
                              </a:solidFill>
                              <a:latin typeface="Cambria Math" panose="02040503050406030204" pitchFamily="18" charset="0"/>
                            </a:rPr>
                            <m:t>0 </m:t>
                          </m:r>
                          <m:r>
                            <a:rPr lang="en-AU" b="0" i="1" smtClean="0">
                              <a:solidFill>
                                <a:schemeClr val="tx2">
                                  <a:lumMod val="50000"/>
                                  <a:lumOff val="50000"/>
                                </a:schemeClr>
                              </a:solidFill>
                              <a:latin typeface="Cambria Math" panose="02040503050406030204" pitchFamily="18" charset="0"/>
                            </a:rPr>
                            <m:t>0 1</m:t>
                          </m:r>
                          <m:r>
                            <a:rPr lang="en-AU" i="1">
                              <a:solidFill>
                                <a:schemeClr val="tx2">
                                  <a:lumMod val="50000"/>
                                  <a:lumOff val="50000"/>
                                </a:schemeClr>
                              </a:solidFill>
                              <a:latin typeface="Cambria Math" panose="02040503050406030204" pitchFamily="18" charset="0"/>
                            </a:rPr>
                            <m:t>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accent2"/>
                          </a:solidFill>
                          <a:latin typeface="Cambria Math" panose="02040503050406030204" pitchFamily="18" charset="0"/>
                        </a:rPr>
                        <m:t>n</m:t>
                      </m:r>
                      <m:r>
                        <m:rPr>
                          <m:sty m:val="p"/>
                        </m:rPr>
                        <a:rPr lang="en-AU" b="0" i="0" smtClean="0">
                          <a:solidFill>
                            <a:schemeClr val="accent2"/>
                          </a:solidFill>
                          <a:latin typeface="Cambria Math" panose="02040503050406030204" pitchFamily="18" charset="0"/>
                        </a:rPr>
                        <m:t>ame</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solidFill>
                          <a:latin typeface="Cambria Math" panose="02040503050406030204" pitchFamily="18" charset="0"/>
                        </a:rPr>
                        <m:t>o</m:t>
                      </m:r>
                      <m:r>
                        <m:rPr>
                          <m:sty m:val="p"/>
                        </m:rPr>
                        <a:rPr lang="en-AU" b="0" i="0" smtClean="0">
                          <a:solidFill>
                            <a:schemeClr val="tx2"/>
                          </a:solidFill>
                          <a:latin typeface="Cambria Math" panose="02040503050406030204" pitchFamily="18" charset="0"/>
                        </a:rPr>
                        <m:t>f</m:t>
                      </m:r>
                      <m:r>
                        <a:rPr lang="en-AU" i="0">
                          <a:solidFill>
                            <a:schemeClr val="tx2"/>
                          </a:solidFill>
                          <a:latin typeface="Cambria Math" panose="02040503050406030204" pitchFamily="18" charset="0"/>
                        </a:rPr>
                        <m:t> </m:t>
                      </m:r>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0 </m:t>
                          </m:r>
                          <m:r>
                            <a:rPr lang="en-AU" b="0" i="1" smtClean="0">
                              <a:solidFill>
                                <a:schemeClr val="tx2"/>
                              </a:solidFill>
                              <a:latin typeface="Cambria Math" panose="02040503050406030204" pitchFamily="18" charset="0"/>
                            </a:rPr>
                            <m:t>0</m:t>
                          </m:r>
                          <m:r>
                            <a:rPr lang="en-AU" i="1">
                              <a:solidFill>
                                <a:schemeClr val="tx2"/>
                              </a:solidFill>
                              <a:latin typeface="Cambria Math" panose="02040503050406030204" pitchFamily="18" charset="0"/>
                            </a:rPr>
                            <m:t> 0 0 </m:t>
                          </m:r>
                          <m:r>
                            <a:rPr lang="en-AU" b="0" i="1" smtClean="0">
                              <a:solidFill>
                                <a:schemeClr val="tx2"/>
                              </a:solidFill>
                              <a:latin typeface="Cambria Math" panose="02040503050406030204" pitchFamily="18" charset="0"/>
                            </a:rPr>
                            <m:t>1</m:t>
                          </m:r>
                          <m:r>
                            <a:rPr lang="en-AU" i="1">
                              <a:solidFill>
                                <a:schemeClr val="tx2"/>
                              </a:solidFill>
                              <a:latin typeface="Cambria Math" panose="02040503050406030204" pitchFamily="18" charset="0"/>
                            </a:rPr>
                            <m:t>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lumMod val="50000"/>
                              <a:lumOff val="50000"/>
                            </a:schemeClr>
                          </a:solidFill>
                          <a:latin typeface="Cambria Math" panose="02040503050406030204" pitchFamily="18" charset="0"/>
                        </a:rPr>
                        <m:t>t</m:t>
                      </m:r>
                      <m:r>
                        <m:rPr>
                          <m:sty m:val="p"/>
                        </m:rPr>
                        <a:rPr lang="en-AU" b="0" i="0" smtClean="0">
                          <a:solidFill>
                            <a:schemeClr val="tx2">
                              <a:lumMod val="50000"/>
                              <a:lumOff val="50000"/>
                            </a:schemeClr>
                          </a:solidFill>
                          <a:latin typeface="Cambria Math" panose="02040503050406030204" pitchFamily="18" charset="0"/>
                        </a:rPr>
                        <m:t>he</m:t>
                      </m:r>
                      <m:r>
                        <a:rPr lang="en-AU" i="0">
                          <a:solidFill>
                            <a:schemeClr val="tx2">
                              <a:lumMod val="50000"/>
                              <a:lumOff val="50000"/>
                            </a:schemeClr>
                          </a:solidFill>
                          <a:latin typeface="Cambria Math" panose="02040503050406030204" pitchFamily="18" charset="0"/>
                        </a:rPr>
                        <m:t> </m:t>
                      </m:r>
                      <m:r>
                        <a:rPr lang="en-AU" i="1">
                          <a:solidFill>
                            <a:schemeClr val="tx2">
                              <a:lumMod val="50000"/>
                              <a:lumOff val="50000"/>
                            </a:schemeClr>
                          </a:solidFill>
                          <a:latin typeface="Cambria Math" panose="02040503050406030204" pitchFamily="18" charset="0"/>
                        </a:rPr>
                        <m:t>=</m:t>
                      </m:r>
                      <m:d>
                        <m:dPr>
                          <m:begChr m:val="["/>
                          <m:endChr m:val="]"/>
                          <m:ctrlPr>
                            <a:rPr lang="en-AU" i="1">
                              <a:solidFill>
                                <a:schemeClr val="tx2">
                                  <a:lumMod val="50000"/>
                                  <a:lumOff val="50000"/>
                                </a:schemeClr>
                              </a:solidFill>
                              <a:latin typeface="Cambria Math" panose="02040503050406030204" pitchFamily="18" charset="0"/>
                            </a:rPr>
                          </m:ctrlPr>
                        </m:dPr>
                        <m:e>
                          <m:r>
                            <a:rPr lang="en-AU" i="1">
                              <a:solidFill>
                                <a:schemeClr val="tx2">
                                  <a:lumMod val="50000"/>
                                  <a:lumOff val="50000"/>
                                </a:schemeClr>
                              </a:solidFill>
                              <a:latin typeface="Cambria Math" panose="02040503050406030204" pitchFamily="18" charset="0"/>
                            </a:rPr>
                            <m:t>0 </m:t>
                          </m:r>
                          <m:r>
                            <a:rPr lang="en-AU" b="0" i="1" smtClean="0">
                              <a:solidFill>
                                <a:schemeClr val="tx2">
                                  <a:lumMod val="50000"/>
                                  <a:lumOff val="50000"/>
                                </a:schemeClr>
                              </a:solidFill>
                              <a:latin typeface="Cambria Math" panose="02040503050406030204" pitchFamily="18" charset="0"/>
                            </a:rPr>
                            <m:t>0</m:t>
                          </m:r>
                          <m:r>
                            <a:rPr lang="en-AU" i="1">
                              <a:solidFill>
                                <a:schemeClr val="tx2">
                                  <a:lumMod val="50000"/>
                                  <a:lumOff val="50000"/>
                                </a:schemeClr>
                              </a:solidFill>
                              <a:latin typeface="Cambria Math" panose="02040503050406030204" pitchFamily="18" charset="0"/>
                            </a:rPr>
                            <m:t> </m:t>
                          </m:r>
                          <m:r>
                            <a:rPr lang="en-AU" b="0" i="1" smtClean="0">
                              <a:solidFill>
                                <a:schemeClr val="tx2">
                                  <a:lumMod val="50000"/>
                                  <a:lumOff val="50000"/>
                                </a:schemeClr>
                              </a:solidFill>
                              <a:latin typeface="Cambria Math" panose="02040503050406030204" pitchFamily="18" charset="0"/>
                            </a:rPr>
                            <m:t>1</m:t>
                          </m:r>
                          <m:r>
                            <a:rPr lang="en-AU" i="1">
                              <a:solidFill>
                                <a:schemeClr val="tx2">
                                  <a:lumMod val="50000"/>
                                  <a:lumOff val="50000"/>
                                </a:schemeClr>
                              </a:solidFill>
                              <a:latin typeface="Cambria Math" panose="02040503050406030204" pitchFamily="18" charset="0"/>
                            </a:rPr>
                            <m:t>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accent2"/>
                          </a:solidFill>
                          <a:latin typeface="Cambria Math" panose="02040503050406030204" pitchFamily="18" charset="0"/>
                        </a:rPr>
                        <m:t>p</m:t>
                      </m:r>
                      <m:r>
                        <m:rPr>
                          <m:sty m:val="p"/>
                        </m:rPr>
                        <a:rPr lang="en-AU" b="0" i="0" smtClean="0">
                          <a:solidFill>
                            <a:schemeClr val="accent2"/>
                          </a:solidFill>
                          <a:latin typeface="Cambria Math" panose="02040503050406030204" pitchFamily="18" charset="0"/>
                        </a:rPr>
                        <m:t>rime</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0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AU" i="0">
                          <a:solidFill>
                            <a:schemeClr val="accent2"/>
                          </a:solidFill>
                          <a:latin typeface="Cambria Math" panose="02040503050406030204" pitchFamily="18" charset="0"/>
                        </a:rPr>
                        <m:t>m</m:t>
                      </m:r>
                      <m:r>
                        <m:rPr>
                          <m:sty m:val="p"/>
                        </m:rPr>
                        <a:rPr lang="en-AU" b="0" i="0" smtClean="0">
                          <a:solidFill>
                            <a:schemeClr val="accent2"/>
                          </a:solidFill>
                          <a:latin typeface="Cambria Math" panose="02040503050406030204" pitchFamily="18" charset="0"/>
                        </a:rPr>
                        <m:t>inister</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0 0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m:t>
                          </m:r>
                        </m:e>
                      </m:d>
                    </m:oMath>
                  </m:oMathPara>
                </a14:m>
                <a:endParaRPr lang="en-AU"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tx2"/>
                          </a:solidFill>
                          <a:latin typeface="Cambria Math" panose="02040503050406030204" pitchFamily="18" charset="0"/>
                        </a:rPr>
                        <m:t>              </m:t>
                      </m:r>
                      <m:r>
                        <m:rPr>
                          <m:sty m:val="p"/>
                        </m:rPr>
                        <a:rPr lang="en-AU" b="0" i="0" smtClean="0">
                          <a:solidFill>
                            <a:schemeClr val="tx2"/>
                          </a:solidFill>
                          <a:latin typeface="Cambria Math" panose="02040503050406030204" pitchFamily="18" charset="0"/>
                        </a:rPr>
                        <m:t>of</m:t>
                      </m:r>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0 1 0 0 0 0 0 0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AU" b="0" i="0" smtClean="0">
                          <a:solidFill>
                            <a:schemeClr val="accent2"/>
                          </a:solidFill>
                          <a:latin typeface="Cambria Math" panose="02040503050406030204" pitchFamily="18" charset="0"/>
                        </a:rPr>
                        <m:t>Australia</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0 1 0 0 0 0 0 </m:t>
                          </m:r>
                          <m:r>
                            <a:rPr lang="en-AU" b="0" i="1" smtClean="0">
                              <a:solidFill>
                                <a:schemeClr val="accent2"/>
                              </a:solidFill>
                              <a:latin typeface="Cambria Math" panose="02040503050406030204" pitchFamily="18" charset="0"/>
                            </a:rPr>
                            <m:t>1</m:t>
                          </m:r>
                        </m:e>
                      </m:d>
                    </m:oMath>
                  </m:oMathPara>
                </a14:m>
                <a:r>
                  <a:rPr lang="en-AU" b="0" i="1" dirty="0" smtClean="0">
                    <a:solidFill>
                      <a:schemeClr val="accent2"/>
                    </a:solidFill>
                    <a:latin typeface="Cambria Math" panose="02040503050406030204" pitchFamily="18" charset="0"/>
                  </a:rPr>
                  <a:t/>
                </a:r>
                <a:br>
                  <a:rPr lang="en-AU" b="0" i="1" dirty="0" smtClean="0">
                    <a:solidFill>
                      <a:schemeClr val="accent2"/>
                    </a:solidFill>
                    <a:latin typeface="Cambria Math" panose="02040503050406030204" pitchFamily="18" charset="0"/>
                  </a:rPr>
                </a:br>
                <a:endParaRPr lang="en-AU" b="0" i="1" dirty="0" smtClean="0"/>
              </a:p>
            </p:txBody>
          </p:sp>
        </mc:Choice>
        <mc:Fallback>
          <p:sp>
            <p:nvSpPr>
              <p:cNvPr id="9" name="TextBox 8"/>
              <p:cNvSpPr txBox="1">
                <a:spLocks noRot="1" noChangeAspect="1" noMove="1" noResize="1" noEditPoints="1" noAdjustHandles="1" noChangeArrowheads="1" noChangeShapeType="1" noTextEdit="1"/>
              </p:cNvSpPr>
              <p:nvPr/>
            </p:nvSpPr>
            <p:spPr>
              <a:xfrm>
                <a:off x="5870370" y="2119295"/>
                <a:ext cx="3273630" cy="2770054"/>
              </a:xfrm>
              <a:prstGeom prst="rect">
                <a:avLst/>
              </a:prstGeom>
              <a:blipFill>
                <a:blip r:embed="rId6"/>
                <a:stretch>
                  <a:fillRect l="-2607" b="-220"/>
                </a:stretch>
              </a:blipFill>
            </p:spPr>
            <p:txBody>
              <a:bodyPr/>
              <a:lstStyle/>
              <a:p>
                <a:r>
                  <a:rPr lang="en-AU">
                    <a:noFill/>
                  </a:rPr>
                  <a:t> </a:t>
                </a:r>
              </a:p>
            </p:txBody>
          </p:sp>
        </mc:Fallback>
      </mc:AlternateContent>
      <p:sp>
        <p:nvSpPr>
          <p:cNvPr id="4" name="TextBox 3"/>
          <p:cNvSpPr txBox="1"/>
          <p:nvPr/>
        </p:nvSpPr>
        <p:spPr>
          <a:xfrm>
            <a:off x="0" y="2502526"/>
            <a:ext cx="1714500" cy="1200329"/>
          </a:xfrm>
          <a:prstGeom prst="rect">
            <a:avLst/>
          </a:prstGeom>
          <a:noFill/>
        </p:spPr>
        <p:txBody>
          <a:bodyPr wrap="square" rtlCol="0">
            <a:spAutoFit/>
          </a:bodyPr>
          <a:lstStyle/>
          <a:p>
            <a:pPr algn="ctr"/>
            <a:r>
              <a:rPr lang="en-AU" dirty="0" smtClean="0"/>
              <a:t>What is the name of the prime minister of Australia?</a:t>
            </a:r>
            <a:endParaRPr lang="en-AU" dirty="0"/>
          </a:p>
        </p:txBody>
      </p:sp>
    </p:spTree>
    <p:extLst>
      <p:ext uri="{BB962C8B-B14F-4D97-AF65-F5344CB8AC3E}">
        <p14:creationId xmlns:p14="http://schemas.microsoft.com/office/powerpoint/2010/main" val="378824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Representing words by their context</a:t>
            </a:r>
            <a:endParaRPr lang="en-US" dirty="0"/>
          </a:p>
        </p:txBody>
      </p:sp>
      <p:sp>
        <p:nvSpPr>
          <p:cNvPr id="2" name="Rectangle 1"/>
          <p:cNvSpPr/>
          <p:nvPr/>
        </p:nvSpPr>
        <p:spPr>
          <a:xfrm>
            <a:off x="463176" y="4306992"/>
            <a:ext cx="8305800" cy="307777"/>
          </a:xfrm>
          <a:prstGeom prst="rect">
            <a:avLst/>
          </a:prstGeom>
        </p:spPr>
        <p:txBody>
          <a:bodyPr wrap="square">
            <a:spAutoFit/>
          </a:bodyPr>
          <a:lstStyle/>
          <a:p>
            <a:r>
              <a:rPr lang="it-IT" sz="1400" dirty="0"/>
              <a:t>(</a:t>
            </a:r>
            <a:r>
              <a:rPr lang="it-IT" sz="1400" dirty="0" err="1"/>
              <a:t>Socher</a:t>
            </a:r>
            <a:r>
              <a:rPr lang="it-IT" sz="1400" dirty="0"/>
              <a:t>, 2018)</a:t>
            </a:r>
          </a:p>
        </p:txBody>
      </p:sp>
      <p:pic>
        <p:nvPicPr>
          <p:cNvPr id="9" name="Picture 8"/>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583"/>
          <a:stretch/>
        </p:blipFill>
        <p:spPr>
          <a:xfrm>
            <a:off x="1691921" y="1719511"/>
            <a:ext cx="5848309" cy="1002481"/>
          </a:xfrm>
          <a:prstGeom prst="rect">
            <a:avLst/>
          </a:prstGeom>
        </p:spPr>
      </p:pic>
      <p:sp>
        <p:nvSpPr>
          <p:cNvPr id="11" name="TextBox 10"/>
          <p:cNvSpPr txBox="1"/>
          <p:nvPr/>
        </p:nvSpPr>
        <p:spPr>
          <a:xfrm>
            <a:off x="1212194" y="3062657"/>
            <a:ext cx="1253960" cy="646331"/>
          </a:xfrm>
          <a:prstGeom prst="rect">
            <a:avLst/>
          </a:prstGeom>
          <a:noFill/>
        </p:spPr>
        <p:txBody>
          <a:bodyPr wrap="square" rtlCol="0">
            <a:spAutoFit/>
          </a:bodyPr>
          <a:lstStyle/>
          <a:p>
            <a:r>
              <a:rPr lang="en-AU" dirty="0" smtClean="0">
                <a:solidFill>
                  <a:schemeClr val="accent2"/>
                </a:solidFill>
              </a:rPr>
              <a:t>One</a:t>
            </a:r>
          </a:p>
          <a:p>
            <a:r>
              <a:rPr lang="en-AU" dirty="0" smtClean="0">
                <a:solidFill>
                  <a:schemeClr val="accent2"/>
                </a:solidFill>
              </a:rPr>
              <a:t>Hot</a:t>
            </a:r>
            <a:endParaRPr lang="en-AU" dirty="0">
              <a:solidFill>
                <a:schemeClr val="accent2"/>
              </a:solidFill>
            </a:endParaRPr>
          </a:p>
        </p:txBody>
      </p:sp>
      <p:sp>
        <p:nvSpPr>
          <p:cNvPr id="12" name="TextBox 11"/>
          <p:cNvSpPr txBox="1"/>
          <p:nvPr/>
        </p:nvSpPr>
        <p:spPr>
          <a:xfrm>
            <a:off x="7220071" y="3855157"/>
            <a:ext cx="1335622" cy="646331"/>
          </a:xfrm>
          <a:prstGeom prst="rect">
            <a:avLst/>
          </a:prstGeom>
          <a:noFill/>
        </p:spPr>
        <p:txBody>
          <a:bodyPr wrap="none" rtlCol="0">
            <a:spAutoFit/>
          </a:bodyPr>
          <a:lstStyle/>
          <a:p>
            <a:pPr algn="ctr"/>
            <a:r>
              <a:rPr lang="en-AU" dirty="0" smtClean="0">
                <a:solidFill>
                  <a:srgbClr val="00B050"/>
                </a:solidFill>
              </a:rPr>
              <a:t>Word </a:t>
            </a:r>
          </a:p>
          <a:p>
            <a:pPr algn="ctr"/>
            <a:r>
              <a:rPr lang="en-AU" dirty="0" err="1" smtClean="0">
                <a:solidFill>
                  <a:srgbClr val="00B050"/>
                </a:solidFill>
              </a:rPr>
              <a:t>Embeddings</a:t>
            </a:r>
            <a:endParaRPr lang="en-AU" dirty="0">
              <a:solidFill>
                <a:srgbClr val="00B050"/>
              </a:solidFill>
            </a:endParaRPr>
          </a:p>
        </p:txBody>
      </p:sp>
      <mc:AlternateContent xmlns:mc="http://schemas.openxmlformats.org/markup-compatibility/2006">
        <mc:Choice xmlns:a14="http://schemas.microsoft.com/office/drawing/2010/main" Requires="a14">
          <p:sp>
            <p:nvSpPr>
              <p:cNvPr id="13" name="TextBox 12"/>
              <p:cNvSpPr txBox="1"/>
              <p:nvPr/>
            </p:nvSpPr>
            <p:spPr>
              <a:xfrm>
                <a:off x="1839174" y="3105942"/>
                <a:ext cx="5380897" cy="13850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chemeClr val="accent2"/>
                          </a:solidFill>
                          <a:latin typeface="Cambria Math" panose="02040503050406030204" pitchFamily="18" charset="0"/>
                        </a:rPr>
                        <m:t>𝑝𝑟𝑖𝑚𝑒</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0 0 0 0 0 0 1 0</m:t>
                          </m:r>
                        </m:e>
                      </m:d>
                    </m:oMath>
                    <m:oMath xmlns:m="http://schemas.openxmlformats.org/officeDocument/2006/math">
                      <m:r>
                        <a:rPr lang="en-AU" b="0" i="1" smtClean="0">
                          <a:solidFill>
                            <a:schemeClr val="accent2"/>
                          </a:solidFill>
                          <a:latin typeface="Cambria Math" panose="02040503050406030204" pitchFamily="18" charset="0"/>
                        </a:rPr>
                        <m:t>𝑚𝑖𝑛𝑖𝑠𝑡𝑒𝑟</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b="0" i="1" smtClean="0">
                              <a:solidFill>
                                <a:schemeClr val="accent2"/>
                              </a:solidFill>
                              <a:latin typeface="Cambria Math" panose="02040503050406030204" pitchFamily="18" charset="0"/>
                            </a:rPr>
                            <m:t> 0 0 0 0 0 </m:t>
                          </m:r>
                          <m:r>
                            <a:rPr lang="en-AU" b="0" i="1" smtClean="0">
                              <a:solidFill>
                                <a:schemeClr val="accent2"/>
                              </a:solidFill>
                              <a:latin typeface="Cambria Math" panose="02040503050406030204" pitchFamily="18" charset="0"/>
                            </a:rPr>
                            <m:t>1</m:t>
                          </m:r>
                        </m:e>
                      </m:d>
                    </m:oMath>
                    <m:oMath xmlns:m="http://schemas.openxmlformats.org/officeDocument/2006/math">
                      <m:r>
                        <a:rPr lang="en-AU" b="0" i="1" smtClean="0">
                          <a:latin typeface="Cambria Math" panose="02040503050406030204" pitchFamily="18" charset="0"/>
                        </a:rPr>
                        <m:t>…</m:t>
                      </m:r>
                    </m:oMath>
                    <m:oMath xmlns:m="http://schemas.openxmlformats.org/officeDocument/2006/math">
                      <m:r>
                        <a:rPr lang="en-AU" b="0" i="1" smtClean="0">
                          <a:solidFill>
                            <a:srgbClr val="00B050"/>
                          </a:solidFill>
                          <a:latin typeface="Cambria Math" panose="02040503050406030204" pitchFamily="18" charset="0"/>
                        </a:rPr>
                        <m:t>𝑝𝑟𝑖𝑚𝑒</m:t>
                      </m:r>
                      <m:r>
                        <a:rPr lang="en-AU" b="0" i="1" smtClean="0">
                          <a:solidFill>
                            <a:srgbClr val="00B050"/>
                          </a:solidFill>
                          <a:latin typeface="Cambria Math" panose="02040503050406030204" pitchFamily="18" charset="0"/>
                        </a:rPr>
                        <m:t>=</m:t>
                      </m:r>
                      <m:d>
                        <m:dPr>
                          <m:begChr m:val="["/>
                          <m:endChr m:val="]"/>
                          <m:ctrlPr>
                            <a:rPr lang="en-AU" b="0" i="1" smtClean="0">
                              <a:solidFill>
                                <a:srgbClr val="00B050"/>
                              </a:solidFill>
                              <a:latin typeface="Cambria Math" panose="02040503050406030204" pitchFamily="18" charset="0"/>
                            </a:rPr>
                          </m:ctrlPr>
                        </m:dPr>
                        <m:e>
                          <m:r>
                            <a:rPr lang="en-AU" b="0" i="1" smtClean="0">
                              <a:solidFill>
                                <a:srgbClr val="00B050"/>
                              </a:solidFill>
                              <a:latin typeface="Cambria Math" panose="02040503050406030204" pitchFamily="18" charset="0"/>
                            </a:rPr>
                            <m:t>−0.1, 0.</m:t>
                          </m:r>
                          <m:r>
                            <a:rPr lang="en-AU" b="0" i="1" smtClean="0">
                              <a:solidFill>
                                <a:srgbClr val="00B050"/>
                              </a:solidFill>
                              <a:latin typeface="Cambria Math" panose="02040503050406030204" pitchFamily="18" charset="0"/>
                            </a:rPr>
                            <m:t>1</m:t>
                          </m:r>
                          <m:r>
                            <a:rPr lang="en-AU" b="0" i="1" smtClean="0">
                              <a:solidFill>
                                <a:srgbClr val="00B050"/>
                              </a:solidFill>
                              <a:latin typeface="Cambria Math" panose="02040503050406030204" pitchFamily="18" charset="0"/>
                            </a:rPr>
                            <m:t>, 0.2, −0.2, 0.3, 0.</m:t>
                          </m:r>
                          <m:r>
                            <a:rPr lang="en-AU" b="0" i="1" smtClean="0">
                              <a:solidFill>
                                <a:srgbClr val="00B050"/>
                              </a:solidFill>
                              <a:latin typeface="Cambria Math" panose="02040503050406030204" pitchFamily="18" charset="0"/>
                            </a:rPr>
                            <m:t>3</m:t>
                          </m:r>
                          <m:r>
                            <a:rPr lang="en-AU" b="0" i="1" smtClean="0">
                              <a:solidFill>
                                <a:srgbClr val="00B050"/>
                              </a:solidFill>
                              <a:latin typeface="Cambria Math" panose="02040503050406030204" pitchFamily="18" charset="0"/>
                            </a:rPr>
                            <m:t>, 0.</m:t>
                          </m:r>
                          <m:r>
                            <a:rPr lang="en-AU" b="0" i="1" smtClean="0">
                              <a:solidFill>
                                <a:srgbClr val="00B050"/>
                              </a:solidFill>
                              <a:latin typeface="Cambria Math" panose="02040503050406030204" pitchFamily="18" charset="0"/>
                            </a:rPr>
                            <m:t>4</m:t>
                          </m:r>
                          <m:r>
                            <a:rPr lang="en-AU" b="0" i="1" smtClean="0">
                              <a:solidFill>
                                <a:srgbClr val="00B050"/>
                              </a:solidFill>
                              <a:latin typeface="Cambria Math" panose="02040503050406030204" pitchFamily="18" charset="0"/>
                            </a:rPr>
                            <m:t>, 0.1, </m:t>
                          </m:r>
                          <m:r>
                            <a:rPr lang="en-AU" b="0" i="1" smtClean="0">
                              <a:solidFill>
                                <a:srgbClr val="00B050"/>
                              </a:solidFill>
                              <a:latin typeface="Cambria Math" panose="02040503050406030204" pitchFamily="18" charset="0"/>
                            </a:rPr>
                            <m:t>0.7</m:t>
                          </m:r>
                        </m:e>
                      </m:d>
                    </m:oMath>
                    <m:oMath xmlns:m="http://schemas.openxmlformats.org/officeDocument/2006/math">
                      <m:r>
                        <a:rPr lang="en-AU" b="0" i="1" smtClean="0">
                          <a:solidFill>
                            <a:srgbClr val="00B050"/>
                          </a:solidFill>
                          <a:latin typeface="Cambria Math" panose="02040503050406030204" pitchFamily="18" charset="0"/>
                        </a:rPr>
                        <m:t>𝑚𝑖𝑛𝑖𝑠𝑡𝑒𝑟</m:t>
                      </m:r>
                      <m:r>
                        <a:rPr lang="en-AU" b="0" i="1" smtClean="0">
                          <a:solidFill>
                            <a:srgbClr val="00B050"/>
                          </a:solidFill>
                          <a:latin typeface="Cambria Math" panose="02040503050406030204" pitchFamily="18" charset="0"/>
                        </a:rPr>
                        <m:t>=[−0.2, 0.</m:t>
                      </m:r>
                      <m:r>
                        <a:rPr lang="en-AU" b="0" i="1" smtClean="0">
                          <a:solidFill>
                            <a:srgbClr val="00B050"/>
                          </a:solidFill>
                          <a:latin typeface="Cambria Math" panose="02040503050406030204" pitchFamily="18" charset="0"/>
                        </a:rPr>
                        <m:t>2</m:t>
                      </m:r>
                      <m:r>
                        <a:rPr lang="en-AU" b="0" i="1" smtClean="0">
                          <a:solidFill>
                            <a:srgbClr val="00B050"/>
                          </a:solidFill>
                          <a:latin typeface="Cambria Math" panose="02040503050406030204" pitchFamily="18" charset="0"/>
                        </a:rPr>
                        <m:t>, 0.4, −0.3, 0.2, 0.2, 0.</m:t>
                      </m:r>
                      <m:r>
                        <a:rPr lang="en-AU" b="0" i="1" smtClean="0">
                          <a:solidFill>
                            <a:srgbClr val="00B050"/>
                          </a:solidFill>
                          <a:latin typeface="Cambria Math" panose="02040503050406030204" pitchFamily="18" charset="0"/>
                        </a:rPr>
                        <m:t>2</m:t>
                      </m:r>
                      <m:r>
                        <a:rPr lang="en-AU" b="0" i="1" smtClean="0">
                          <a:solidFill>
                            <a:srgbClr val="00B050"/>
                          </a:solidFill>
                          <a:latin typeface="Cambria Math" panose="02040503050406030204" pitchFamily="18" charset="0"/>
                        </a:rPr>
                        <m:t>, 0.1, </m:t>
                      </m:r>
                      <m:r>
                        <a:rPr lang="en-AU" b="0" i="1" smtClean="0">
                          <a:solidFill>
                            <a:srgbClr val="00B050"/>
                          </a:solidFill>
                          <a:latin typeface="Cambria Math" panose="02040503050406030204" pitchFamily="18" charset="0"/>
                        </a:rPr>
                        <m:t>0.6</m:t>
                      </m:r>
                      <m:r>
                        <a:rPr lang="en-AU" b="0" i="1" smtClean="0">
                          <a:solidFill>
                            <a:srgbClr val="00B050"/>
                          </a:solidFill>
                          <a:latin typeface="Cambria Math" panose="02040503050406030204" pitchFamily="18" charset="0"/>
                        </a:rPr>
                        <m:t>]</m:t>
                      </m:r>
                    </m:oMath>
                  </m:oMathPara>
                </a14:m>
                <a:r>
                  <a:rPr lang="en-AU" b="0" dirty="0" smtClean="0">
                    <a:solidFill>
                      <a:srgbClr val="00B050"/>
                    </a:solidFill>
                  </a:rPr>
                  <a:t/>
                </a:r>
                <a:br>
                  <a:rPr lang="en-AU" b="0" dirty="0" smtClean="0">
                    <a:solidFill>
                      <a:srgbClr val="00B050"/>
                    </a:solidFill>
                  </a:rPr>
                </a:br>
                <a:endParaRPr lang="en-AU" b="0" dirty="0" smtClean="0"/>
              </a:p>
            </p:txBody>
          </p:sp>
        </mc:Choice>
        <mc:Fallback>
          <p:sp>
            <p:nvSpPr>
              <p:cNvPr id="13" name="TextBox 12"/>
              <p:cNvSpPr txBox="1">
                <a:spLocks noRot="1" noChangeAspect="1" noMove="1" noResize="1" noEditPoints="1" noAdjustHandles="1" noChangeArrowheads="1" noChangeShapeType="1" noTextEdit="1"/>
              </p:cNvSpPr>
              <p:nvPr/>
            </p:nvSpPr>
            <p:spPr>
              <a:xfrm>
                <a:off x="1839174" y="3105942"/>
                <a:ext cx="5380897" cy="1385059"/>
              </a:xfrm>
              <a:prstGeom prst="rect">
                <a:avLst/>
              </a:prstGeom>
              <a:blipFill>
                <a:blip r:embed="rId5"/>
                <a:stretch>
                  <a:fillRect t="-441" b="-6608"/>
                </a:stretch>
              </a:blipFill>
            </p:spPr>
            <p:txBody>
              <a:bodyPr/>
              <a:lstStyle/>
              <a:p>
                <a:r>
                  <a:rPr lang="en-AU">
                    <a:noFill/>
                  </a:rPr>
                  <a:t> </a:t>
                </a:r>
              </a:p>
            </p:txBody>
          </p:sp>
        </mc:Fallback>
      </mc:AlternateContent>
    </p:spTree>
    <p:extLst>
      <p:ext uri="{BB962C8B-B14F-4D97-AF65-F5344CB8AC3E}">
        <p14:creationId xmlns:p14="http://schemas.microsoft.com/office/powerpoint/2010/main" val="383092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Imagine doing simple math with words</a:t>
            </a:r>
            <a:endParaRPr lang="en-US" dirty="0"/>
          </a:p>
        </p:txBody>
      </p:sp>
      <p:pic>
        <p:nvPicPr>
          <p:cNvPr id="14" name="Picture 13"/>
          <p:cNvPicPr>
            <a:picLocks noChangeAspect="1"/>
          </p:cNvPicPr>
          <p:nvPr/>
        </p:nvPicPr>
        <p:blipFill>
          <a:blip r:embed="rId4"/>
          <a:stretch>
            <a:fillRect/>
          </a:stretch>
        </p:blipFill>
        <p:spPr>
          <a:xfrm>
            <a:off x="6011388" y="1639033"/>
            <a:ext cx="2828925" cy="2009775"/>
          </a:xfrm>
          <a:prstGeom prst="rect">
            <a:avLst/>
          </a:prstGeom>
        </p:spPr>
      </p:pic>
      <p:pic>
        <p:nvPicPr>
          <p:cNvPr id="15" name="Picture 2" descr="https://www.tensorflow.org/versions/r0.7/images/linear-relationships.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3176" y="1704978"/>
            <a:ext cx="5544616" cy="194383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ectangle 15"/>
          <p:cNvSpPr/>
          <p:nvPr/>
        </p:nvSpPr>
        <p:spPr>
          <a:xfrm>
            <a:off x="76483" y="64397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17" name="Rectangle 16"/>
          <p:cNvSpPr/>
          <p:nvPr/>
        </p:nvSpPr>
        <p:spPr>
          <a:xfrm>
            <a:off x="228883" y="65921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18" name="Rectangle 17"/>
          <p:cNvSpPr/>
          <p:nvPr/>
        </p:nvSpPr>
        <p:spPr>
          <a:xfrm>
            <a:off x="381283" y="67445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19" name="Rectangle 18"/>
          <p:cNvSpPr/>
          <p:nvPr/>
        </p:nvSpPr>
        <p:spPr>
          <a:xfrm>
            <a:off x="1285879" y="64397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20" name="Rectangle 19"/>
          <p:cNvSpPr/>
          <p:nvPr/>
        </p:nvSpPr>
        <p:spPr>
          <a:xfrm>
            <a:off x="3132103" y="4736526"/>
            <a:ext cx="7296467" cy="307777"/>
          </a:xfrm>
          <a:prstGeom prst="rect">
            <a:avLst/>
          </a:prstGeom>
        </p:spPr>
        <p:txBody>
          <a:bodyPr wrap="square">
            <a:spAutoFit/>
          </a:bodyPr>
          <a:lstStyle/>
          <a:p>
            <a:r>
              <a:rPr lang="en-US" sz="1400" kern="1200" dirty="0" smtClean="0"/>
              <a:t>See: </a:t>
            </a:r>
            <a:r>
              <a:rPr lang="en-US" sz="1400" kern="1200" dirty="0" smtClean="0">
                <a:hlinkClick r:id="rId6"/>
              </a:rPr>
              <a:t>http</a:t>
            </a:r>
            <a:r>
              <a:rPr lang="en-US" sz="1400" kern="1200" dirty="0">
                <a:hlinkClick r:id="rId6"/>
              </a:rPr>
              <a:t>://rare-technologies.com/word2vec-tutorial</a:t>
            </a:r>
            <a:r>
              <a:rPr lang="en-US" sz="1400" kern="1200" dirty="0" smtClean="0">
                <a:hlinkClick r:id="rId6"/>
              </a:rPr>
              <a:t>/</a:t>
            </a:r>
            <a:r>
              <a:rPr lang="en-US" sz="1400" kern="1200" dirty="0" smtClean="0"/>
              <a:t> for word2vec application.</a:t>
            </a:r>
            <a:endParaRPr lang="en-US" sz="1400" kern="1200" dirty="0"/>
          </a:p>
        </p:txBody>
      </p:sp>
      <mc:AlternateContent xmlns:mc="http://schemas.openxmlformats.org/markup-compatibility/2006" xmlns:a14="http://schemas.microsoft.com/office/drawing/2010/main">
        <mc:Choice Requires="a14">
          <p:sp>
            <p:nvSpPr>
              <p:cNvPr id="21" name="Content Placeholder 3"/>
              <p:cNvSpPr txBox="1">
                <a:spLocks/>
              </p:cNvSpPr>
              <p:nvPr/>
            </p:nvSpPr>
            <p:spPr>
              <a:xfrm>
                <a:off x="463176" y="3654763"/>
                <a:ext cx="8208143" cy="1296143"/>
              </a:xfrm>
              <a:prstGeom prst="rect">
                <a:avLst/>
              </a:prstGeom>
            </p:spPr>
            <p:txBody>
              <a:bodyPr>
                <a:norm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800" dirty="0" smtClean="0"/>
                  <a:t>“A </a:t>
                </a:r>
                <a:r>
                  <a:rPr lang="en-AU" sz="2800" dirty="0"/>
                  <a:t>is to B as C is to </a:t>
                </a:r>
                <a:r>
                  <a:rPr lang="en-AU" sz="2800" dirty="0" smtClean="0"/>
                  <a:t>D” tasks</a:t>
                </a:r>
              </a:p>
              <a:p>
                <a:pPr lvl="1" algn="ct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𝑤𝑜𝑟𝑑</m:t>
                        </m:r>
                      </m:e>
                      <m:sub>
                        <m:r>
                          <a:rPr lang="en-US" sz="2400" i="1" smtClean="0">
                            <a:latin typeface="Cambria Math" panose="02040503050406030204" pitchFamily="18" charset="0"/>
                          </a:rPr>
                          <m:t>𝐴</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𝐵</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𝐶</m:t>
                        </m:r>
                      </m:sub>
                    </m:sSub>
                    <m:r>
                      <a:rPr lang="en-US" sz="2400" i="1" dirty="0"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𝐷</m:t>
                        </m:r>
                      </m:sub>
                    </m:sSub>
                  </m:oMath>
                </a14:m>
                <a:endParaRPr lang="en-US" dirty="0"/>
              </a:p>
            </p:txBody>
          </p:sp>
        </mc:Choice>
        <mc:Fallback xmlns="">
          <p:sp>
            <p:nvSpPr>
              <p:cNvPr id="21" name="Content Placeholder 3"/>
              <p:cNvSpPr txBox="1">
                <a:spLocks noRot="1" noChangeAspect="1" noMove="1" noResize="1" noEditPoints="1" noAdjustHandles="1" noChangeArrowheads="1" noChangeShapeType="1" noTextEdit="1"/>
              </p:cNvSpPr>
              <p:nvPr/>
            </p:nvSpPr>
            <p:spPr>
              <a:xfrm>
                <a:off x="463176" y="3654763"/>
                <a:ext cx="8208143" cy="1296143"/>
              </a:xfrm>
              <a:prstGeom prst="rect">
                <a:avLst/>
              </a:prstGeom>
              <a:blipFill>
                <a:blip r:embed="rId7"/>
                <a:stretch>
                  <a:fillRect t="-4717"/>
                </a:stretch>
              </a:blipFill>
            </p:spPr>
            <p:txBody>
              <a:bodyPr/>
              <a:lstStyle/>
              <a:p>
                <a:r>
                  <a:rPr lang="en-AU">
                    <a:noFill/>
                  </a:rPr>
                  <a:t> </a:t>
                </a:r>
              </a:p>
            </p:txBody>
          </p:sp>
        </mc:Fallback>
      </mc:AlternateContent>
    </p:spTree>
    <p:extLst>
      <p:ext uri="{BB962C8B-B14F-4D97-AF65-F5344CB8AC3E}">
        <p14:creationId xmlns:p14="http://schemas.microsoft.com/office/powerpoint/2010/main" val="38826697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“A is to B as C is to D” tasks</a:t>
            </a:r>
            <a:endParaRPr lang="en-US" b="1" dirty="0">
              <a:solidFill>
                <a:srgbClr val="A40F6C"/>
              </a:solidFill>
            </a:endParaRPr>
          </a:p>
        </p:txBody>
      </p:sp>
      <p:pic>
        <p:nvPicPr>
          <p:cNvPr id="10" name="Picture 9">
            <a:hlinkClick r:id="rId4"/>
          </p:cNvPr>
          <p:cNvPicPr>
            <a:picLocks noChangeAspect="1"/>
          </p:cNvPicPr>
          <p:nvPr/>
        </p:nvPicPr>
        <p:blipFill>
          <a:blip r:embed="rId5"/>
          <a:stretch>
            <a:fillRect/>
          </a:stretch>
        </p:blipFill>
        <p:spPr>
          <a:xfrm>
            <a:off x="2235656" y="3515480"/>
            <a:ext cx="4400923" cy="1269133"/>
          </a:xfrm>
          <a:prstGeom prst="rect">
            <a:avLst/>
          </a:prstGeom>
        </p:spPr>
      </p:pic>
      <p:pic>
        <p:nvPicPr>
          <p:cNvPr id="11" name="Picture 10"/>
          <p:cNvPicPr>
            <a:picLocks noChangeAspect="1"/>
          </p:cNvPicPr>
          <p:nvPr/>
        </p:nvPicPr>
        <p:blipFill>
          <a:blip r:embed="rId6"/>
          <a:stretch>
            <a:fillRect/>
          </a:stretch>
        </p:blipFill>
        <p:spPr>
          <a:xfrm>
            <a:off x="3083392" y="1914556"/>
            <a:ext cx="2887974" cy="972686"/>
          </a:xfrm>
          <a:prstGeom prst="rect">
            <a:avLst/>
          </a:prstGeom>
        </p:spPr>
      </p:pic>
      <p:pic>
        <p:nvPicPr>
          <p:cNvPr id="12" name="Picture 11"/>
          <p:cNvPicPr>
            <a:picLocks noChangeAspect="1"/>
          </p:cNvPicPr>
          <p:nvPr/>
        </p:nvPicPr>
        <p:blipFill>
          <a:blip r:embed="rId7"/>
          <a:stretch>
            <a:fillRect/>
          </a:stretch>
        </p:blipFill>
        <p:spPr>
          <a:xfrm>
            <a:off x="6330268" y="1599487"/>
            <a:ext cx="2286000" cy="1657349"/>
          </a:xfrm>
          <a:prstGeom prst="rect">
            <a:avLst/>
          </a:prstGeom>
        </p:spPr>
      </p:pic>
      <p:pic>
        <p:nvPicPr>
          <p:cNvPr id="16" name="Picture 15"/>
          <p:cNvPicPr>
            <a:picLocks noChangeAspect="1"/>
          </p:cNvPicPr>
          <p:nvPr/>
        </p:nvPicPr>
        <p:blipFill>
          <a:blip r:embed="rId8"/>
          <a:stretch>
            <a:fillRect/>
          </a:stretch>
        </p:blipFill>
        <p:spPr>
          <a:xfrm>
            <a:off x="320490" y="1904932"/>
            <a:ext cx="2570255" cy="1046461"/>
          </a:xfrm>
          <a:prstGeom prst="rect">
            <a:avLst/>
          </a:prstGeom>
        </p:spPr>
      </p:pic>
    </p:spTree>
    <p:extLst>
      <p:ext uri="{BB962C8B-B14F-4D97-AF65-F5344CB8AC3E}">
        <p14:creationId xmlns:p14="http://schemas.microsoft.com/office/powerpoint/2010/main" val="30737768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Many ways of obtaining word vectors</a:t>
            </a:r>
            <a:endParaRPr lang="en-US" b="1" dirty="0">
              <a:solidFill>
                <a:srgbClr val="A40F6C"/>
              </a:solidFill>
            </a:endParaRPr>
          </a:p>
        </p:txBody>
      </p:sp>
      <p:pic>
        <p:nvPicPr>
          <p:cNvPr id="13" name="Picture 12"/>
          <p:cNvPicPr>
            <a:picLocks noChangeAspect="1"/>
          </p:cNvPicPr>
          <p:nvPr/>
        </p:nvPicPr>
        <p:blipFill>
          <a:blip r:embed="rId4"/>
          <a:stretch>
            <a:fillRect/>
          </a:stretch>
        </p:blipFill>
        <p:spPr>
          <a:xfrm>
            <a:off x="1014130" y="1570716"/>
            <a:ext cx="7360024" cy="3213330"/>
          </a:xfrm>
          <a:prstGeom prst="rect">
            <a:avLst/>
          </a:prstGeom>
        </p:spPr>
      </p:pic>
    </p:spTree>
    <p:extLst>
      <p:ext uri="{BB962C8B-B14F-4D97-AF65-F5344CB8AC3E}">
        <p14:creationId xmlns:p14="http://schemas.microsoft.com/office/powerpoint/2010/main" val="18020085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Word2Vec (</a:t>
            </a:r>
            <a:r>
              <a:rPr lang="en-AU" b="1" dirty="0" err="1">
                <a:solidFill>
                  <a:srgbClr val="A40F6C"/>
                </a:solidFill>
              </a:rPr>
              <a:t>Mikolov</a:t>
            </a:r>
            <a:r>
              <a:rPr lang="en-AU" b="1" dirty="0">
                <a:solidFill>
                  <a:srgbClr val="A40F6C"/>
                </a:solidFill>
              </a:rPr>
              <a:t> et al. 2013)</a:t>
            </a:r>
            <a:endParaRPr lang="en-US" b="1" dirty="0">
              <a:solidFill>
                <a:srgbClr val="A40F6C"/>
              </a:solidFill>
            </a:endParaRPr>
          </a:p>
        </p:txBody>
      </p:sp>
      <p:sp>
        <p:nvSpPr>
          <p:cNvPr id="4" name="Rectangle 3"/>
          <p:cNvSpPr/>
          <p:nvPr/>
        </p:nvSpPr>
        <p:spPr>
          <a:xfrm>
            <a:off x="463176" y="1721490"/>
            <a:ext cx="8303931" cy="1988237"/>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For learning word representations. </a:t>
            </a:r>
          </a:p>
          <a:p>
            <a:pPr marL="342900" indent="-342900">
              <a:spcBef>
                <a:spcPct val="20000"/>
              </a:spcBef>
              <a:buClr>
                <a:srgbClr val="A40F6C"/>
              </a:buClr>
              <a:buFont typeface="Arial"/>
              <a:buChar char="•"/>
            </a:pPr>
            <a:r>
              <a:rPr lang="en-AU" sz="1400" dirty="0">
                <a:solidFill>
                  <a:srgbClr val="0F1137"/>
                </a:solidFill>
              </a:rPr>
              <a:t>Using a shallow neural </a:t>
            </a:r>
            <a:r>
              <a:rPr lang="en-AU" sz="1400" dirty="0" smtClean="0">
                <a:solidFill>
                  <a:srgbClr val="0F1137"/>
                </a:solidFill>
              </a:rPr>
              <a:t>network.</a:t>
            </a:r>
            <a:endParaRPr lang="en-AU" sz="1400" dirty="0">
              <a:solidFill>
                <a:srgbClr val="0F1137"/>
              </a:solidFill>
            </a:endParaRPr>
          </a:p>
          <a:p>
            <a:pPr marL="342900" indent="-342900">
              <a:spcBef>
                <a:spcPct val="20000"/>
              </a:spcBef>
              <a:buClr>
                <a:srgbClr val="A40F6C"/>
              </a:buClr>
              <a:buFont typeface="Arial"/>
              <a:buChar char="•"/>
            </a:pPr>
            <a:r>
              <a:rPr lang="en-AU" sz="1400" dirty="0" smtClean="0">
                <a:solidFill>
                  <a:srgbClr val="0F1137"/>
                </a:solidFill>
              </a:rPr>
              <a:t>No </a:t>
            </a:r>
            <a:r>
              <a:rPr lang="en-AU" sz="1400" dirty="0">
                <a:solidFill>
                  <a:srgbClr val="0F1137"/>
                </a:solidFill>
              </a:rPr>
              <a:t>shared parameters across the network</a:t>
            </a:r>
            <a:r>
              <a:rPr lang="en-AU" sz="1400" dirty="0" smtClean="0">
                <a:solidFill>
                  <a:srgbClr val="0F1137"/>
                </a:solidFill>
              </a:rPr>
              <a:t>.</a:t>
            </a: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Fast training – training over Wikipedia snapshot (about 1 billion words) with 50 dimensions takes only 4 hours.</a:t>
            </a:r>
          </a:p>
          <a:p>
            <a:pPr marL="342900" indent="-342900">
              <a:spcBef>
                <a:spcPct val="20000"/>
              </a:spcBef>
              <a:buClr>
                <a:srgbClr val="A40F6C"/>
              </a:buClr>
              <a:buFont typeface="Arial"/>
              <a:buChar char="•"/>
            </a:pPr>
            <a:r>
              <a:rPr lang="en-AU" sz="1400" dirty="0" smtClean="0">
                <a:solidFill>
                  <a:srgbClr val="0F1137"/>
                </a:solidFill>
              </a:rPr>
              <a:t>State</a:t>
            </a:r>
            <a:r>
              <a:rPr lang="en-AU" sz="1400" dirty="0">
                <a:solidFill>
                  <a:srgbClr val="0F1137"/>
                </a:solidFill>
              </a:rPr>
              <a:t>-of-the-art performance. Learned word embedding vectors can be represented as linear translations, e.g.</a:t>
            </a:r>
          </a:p>
          <a:p>
            <a:endParaRPr lang="en-AU" sz="1400" dirty="0"/>
          </a:p>
        </p:txBody>
      </p:sp>
      <p:graphicFrame>
        <p:nvGraphicFramePr>
          <p:cNvPr id="13" name="Object 12"/>
          <p:cNvGraphicFramePr>
            <a:graphicFrameLocks noChangeAspect="1"/>
          </p:cNvGraphicFramePr>
          <p:nvPr>
            <p:extLst>
              <p:ext uri="{D42A27DB-BD31-4B8C-83A1-F6EECF244321}">
                <p14:modId xmlns:p14="http://schemas.microsoft.com/office/powerpoint/2010/main" val="1819074336"/>
              </p:ext>
            </p:extLst>
          </p:nvPr>
        </p:nvGraphicFramePr>
        <p:xfrm>
          <a:off x="1455222" y="3805421"/>
          <a:ext cx="6319837" cy="647700"/>
        </p:xfrm>
        <a:graphic>
          <a:graphicData uri="http://schemas.openxmlformats.org/presentationml/2006/ole">
            <mc:AlternateContent xmlns:mc="http://schemas.openxmlformats.org/markup-compatibility/2006">
              <mc:Choice xmlns:v="urn:schemas-microsoft-com:vml" Requires="v">
                <p:oleObj spid="_x0000_s10268" name="Equation" r:id="rId4" imgW="3314700" imgH="431800" progId="Equation.3">
                  <p:embed/>
                </p:oleObj>
              </mc:Choice>
              <mc:Fallback>
                <p:oleObj name="Equation" r:id="rId4" imgW="3314700" imgH="431800" progId="Equation.3">
                  <p:embed/>
                  <p:pic>
                    <p:nvPicPr>
                      <p:cNvPr id="0" name=""/>
                      <p:cNvPicPr/>
                      <p:nvPr/>
                    </p:nvPicPr>
                    <p:blipFill>
                      <a:blip r:embed="rId5"/>
                      <a:stretch>
                        <a:fillRect/>
                      </a:stretch>
                    </p:blipFill>
                    <p:spPr>
                      <a:xfrm>
                        <a:off x="1455222" y="3805421"/>
                        <a:ext cx="6319837" cy="647700"/>
                      </a:xfrm>
                      <a:prstGeom prst="rect">
                        <a:avLst/>
                      </a:prstGeom>
                    </p:spPr>
                  </p:pic>
                </p:oleObj>
              </mc:Fallback>
            </mc:AlternateContent>
          </a:graphicData>
        </a:graphic>
      </p:graphicFrame>
    </p:spTree>
    <p:extLst>
      <p:ext uri="{BB962C8B-B14F-4D97-AF65-F5344CB8AC3E}">
        <p14:creationId xmlns:p14="http://schemas.microsoft.com/office/powerpoint/2010/main" val="18020085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smtClean="0">
                <a:solidFill>
                  <a:srgbClr val="A40F6C"/>
                </a:solidFill>
              </a:rPr>
              <a:t>Word2Vec (</a:t>
            </a:r>
            <a:r>
              <a:rPr lang="en-AU" b="1" dirty="0">
                <a:solidFill>
                  <a:srgbClr val="A40F6C"/>
                </a:solidFill>
              </a:rPr>
              <a:t>Cont</a:t>
            </a:r>
            <a:r>
              <a:rPr lang="en-AU" b="1" dirty="0" smtClean="0">
                <a:solidFill>
                  <a:srgbClr val="A40F6C"/>
                </a:solidFill>
              </a:rPr>
              <a:t>.</a:t>
            </a:r>
            <a:r>
              <a:rPr lang="en-AU" b="1" dirty="0">
                <a:solidFill>
                  <a:srgbClr val="A40F6C"/>
                </a:solidFill>
              </a:rPr>
              <a:t>)</a:t>
            </a:r>
            <a:endParaRPr lang="en-US" b="1" dirty="0">
              <a:solidFill>
                <a:srgbClr val="A40F6C"/>
              </a:solidFill>
            </a:endParaRPr>
          </a:p>
        </p:txBody>
      </p:sp>
      <p:sp>
        <p:nvSpPr>
          <p:cNvPr id="4" name="Rectangle 3"/>
          <p:cNvSpPr/>
          <p:nvPr/>
        </p:nvSpPr>
        <p:spPr>
          <a:xfrm>
            <a:off x="463176" y="1721490"/>
            <a:ext cx="3042023" cy="1902059"/>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Word2vec has two models, Continuous Bag of Word (CBOW) and </a:t>
            </a:r>
            <a:r>
              <a:rPr lang="en-AU" sz="1400" dirty="0" err="1">
                <a:solidFill>
                  <a:srgbClr val="0F1137"/>
                </a:solidFill>
              </a:rPr>
              <a:t>SkipGram</a:t>
            </a:r>
            <a:r>
              <a:rPr lang="en-AU" sz="1400" dirty="0">
                <a:solidFill>
                  <a:srgbClr val="0F1137"/>
                </a:solidFill>
              </a:rPr>
              <a:t> models. </a:t>
            </a:r>
          </a:p>
          <a:p>
            <a:pPr marL="342900" indent="-342900">
              <a:spcBef>
                <a:spcPct val="20000"/>
              </a:spcBef>
              <a:buClr>
                <a:srgbClr val="A40F6C"/>
              </a:buClr>
              <a:buFont typeface="Arial"/>
              <a:buChar char="•"/>
            </a:pPr>
            <a:r>
              <a:rPr lang="en-AU" sz="1400" dirty="0">
                <a:solidFill>
                  <a:srgbClr val="0F1137"/>
                </a:solidFill>
              </a:rPr>
              <a:t>CBOW: predicting </a:t>
            </a:r>
            <a:r>
              <a:rPr lang="en-AU" sz="1400" dirty="0" err="1">
                <a:solidFill>
                  <a:srgbClr val="0F1137"/>
                </a:solidFill>
              </a:rPr>
              <a:t>wt</a:t>
            </a:r>
            <a:r>
              <a:rPr lang="en-AU" sz="1400" dirty="0">
                <a:solidFill>
                  <a:srgbClr val="0F1137"/>
                </a:solidFill>
              </a:rPr>
              <a:t>  given its context</a:t>
            </a:r>
          </a:p>
          <a:p>
            <a:pPr marL="342900" indent="-342900">
              <a:spcBef>
                <a:spcPct val="20000"/>
              </a:spcBef>
              <a:buClr>
                <a:srgbClr val="A40F6C"/>
              </a:buClr>
              <a:buFont typeface="Arial"/>
              <a:buChar char="•"/>
            </a:pPr>
            <a:r>
              <a:rPr lang="en-AU" sz="1400" dirty="0" err="1">
                <a:solidFill>
                  <a:srgbClr val="0F1137"/>
                </a:solidFill>
              </a:rPr>
              <a:t>SkipGram</a:t>
            </a:r>
            <a:r>
              <a:rPr lang="en-AU" sz="1400" dirty="0">
                <a:solidFill>
                  <a:srgbClr val="0F1137"/>
                </a:solidFill>
              </a:rPr>
              <a:t>: predicting the context words given a word </a:t>
            </a:r>
            <a:r>
              <a:rPr lang="en-AU" sz="1400" dirty="0" err="1">
                <a:solidFill>
                  <a:srgbClr val="0F1137"/>
                </a:solidFill>
              </a:rPr>
              <a:t>wt</a:t>
            </a:r>
            <a:endParaRPr lang="en-AU" sz="1400" dirty="0">
              <a:solidFill>
                <a:srgbClr val="0F1137"/>
              </a:solidFill>
            </a:endParaRPr>
          </a:p>
          <a:p>
            <a:endParaRPr lang="en-AU" sz="1400" dirty="0"/>
          </a:p>
        </p:txBody>
      </p:sp>
      <p:pic>
        <p:nvPicPr>
          <p:cNvPr id="8" name="Picture 7"/>
          <p:cNvPicPr>
            <a:picLocks noChangeAspect="1"/>
          </p:cNvPicPr>
          <p:nvPr/>
        </p:nvPicPr>
        <p:blipFill>
          <a:blip r:embed="rId3"/>
          <a:stretch>
            <a:fillRect/>
          </a:stretch>
        </p:blipFill>
        <p:spPr>
          <a:xfrm>
            <a:off x="3505199" y="1377424"/>
            <a:ext cx="5050493" cy="2969800"/>
          </a:xfrm>
          <a:prstGeom prst="rect">
            <a:avLst/>
          </a:prstGeom>
        </p:spPr>
      </p:pic>
      <p:sp>
        <p:nvSpPr>
          <p:cNvPr id="2" name="TextBox 1"/>
          <p:cNvSpPr txBox="1"/>
          <p:nvPr/>
        </p:nvSpPr>
        <p:spPr>
          <a:xfrm>
            <a:off x="3505199" y="4738480"/>
            <a:ext cx="5085688" cy="307777"/>
          </a:xfrm>
          <a:prstGeom prst="rect">
            <a:avLst/>
          </a:prstGeom>
          <a:noFill/>
        </p:spPr>
        <p:txBody>
          <a:bodyPr wrap="none" rtlCol="0">
            <a:spAutoFit/>
          </a:bodyPr>
          <a:lstStyle/>
          <a:p>
            <a:r>
              <a:rPr lang="en-AU" sz="1400" dirty="0" smtClean="0"/>
              <a:t>Demonstration of word2vec models: </a:t>
            </a:r>
            <a:r>
              <a:rPr lang="en-AU" sz="1400" dirty="0">
                <a:hlinkClick r:id="rId4"/>
              </a:rPr>
              <a:t>https://ronxin.github.io/wevi/</a:t>
            </a:r>
            <a:endParaRPr lang="en-AU" sz="1400" dirty="0"/>
          </a:p>
        </p:txBody>
      </p:sp>
    </p:spTree>
    <p:extLst>
      <p:ext uri="{BB962C8B-B14F-4D97-AF65-F5344CB8AC3E}">
        <p14:creationId xmlns:p14="http://schemas.microsoft.com/office/powerpoint/2010/main" val="1364939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From Word and Phrases to Sentence Representations</a:t>
            </a:r>
            <a:endParaRPr lang="en-AU" dirty="0"/>
          </a:p>
        </p:txBody>
      </p:sp>
      <p:sp>
        <p:nvSpPr>
          <p:cNvPr id="4" name="Text Placeholder 1"/>
          <p:cNvSpPr txBox="1">
            <a:spLocks/>
          </p:cNvSpPr>
          <p:nvPr/>
        </p:nvSpPr>
        <p:spPr>
          <a:xfrm>
            <a:off x="457200" y="1269006"/>
            <a:ext cx="8064500" cy="3456310"/>
          </a:xfrm>
          <a:prstGeom prst="rect">
            <a:avLst/>
          </a:prstGeom>
        </p:spPr>
        <p:txBody>
          <a:bodyPr vert="horz" lIns="121917" tIns="60958" rIns="121917" bIns="60958" rtlCol="0" anchor="ctr"/>
          <a:lstStyle>
            <a:defPPr>
              <a:defRPr lang="en-US"/>
            </a:defPPr>
            <a:lvl1pPr marL="0" algn="ctr" defTabSz="609585" rtl="0" eaLnBrk="1" latinLnBrk="0" hangingPunct="1">
              <a:defRPr sz="1200" kern="1200">
                <a:solidFill>
                  <a:schemeClr val="tx1">
                    <a:tint val="75000"/>
                  </a:schemeClr>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457200" lvl="1"/>
            <a:endParaRPr lang="en-AU" sz="1200" smtClean="0"/>
          </a:p>
          <a:p>
            <a:pPr marL="457200" lvl="1"/>
            <a:r>
              <a:rPr lang="en-AU" sz="1200" smtClean="0"/>
              <a:t>martial 		[ 0.12657, 0.61425, … , 0.86142]</a:t>
            </a:r>
          </a:p>
          <a:p>
            <a:pPr marL="457200" lvl="1"/>
            <a:r>
              <a:rPr lang="en-AU" sz="1200" smtClean="0"/>
              <a:t>art  			[ 0.71089, 0.21725, … , 0.39198]</a:t>
            </a:r>
          </a:p>
          <a:p>
            <a:pPr marL="457200" lvl="1"/>
            <a:r>
              <a:rPr lang="en-AU" sz="1200" smtClean="0"/>
              <a:t>martial art  		[ 0.46352, 0.48576, … , 0.09812]</a:t>
            </a:r>
          </a:p>
          <a:p>
            <a:pPr marL="457200" lvl="1"/>
            <a:r>
              <a:rPr lang="en-AU" sz="1200" smtClean="0"/>
              <a:t>I am learning martial arts	[ 0.23242, 0.09824, … , 0.97242]</a:t>
            </a:r>
          </a:p>
          <a:p>
            <a:pPr marL="457200" lvl="1"/>
            <a:r>
              <a:rPr lang="en-AU" sz="1200" smtClean="0"/>
              <a:t>I am in kongfu training	[ 0.21141, 0.08576, … , 0.99812]</a:t>
            </a:r>
          </a:p>
          <a:p>
            <a:endParaRPr lang="en-AU" sz="2400" smtClean="0"/>
          </a:p>
          <a:p>
            <a:endParaRPr lang="en-AU" sz="2400" smtClean="0"/>
          </a:p>
          <a:p>
            <a:endParaRPr lang="en-AU" sz="2400" smtClean="0"/>
          </a:p>
          <a:p>
            <a:endParaRPr lang="en-AU" sz="2400" smtClean="0"/>
          </a:p>
          <a:p>
            <a:endParaRPr lang="en-AU" sz="2400" smtClean="0"/>
          </a:p>
          <a:p>
            <a:endParaRPr lang="en-AU" sz="2400" dirty="0" smtClean="0"/>
          </a:p>
        </p:txBody>
      </p:sp>
      <p:cxnSp>
        <p:nvCxnSpPr>
          <p:cNvPr id="5" name="Straight Connector 4"/>
          <p:cNvCxnSpPr/>
          <p:nvPr/>
        </p:nvCxnSpPr>
        <p:spPr>
          <a:xfrm>
            <a:off x="827584" y="4538024"/>
            <a:ext cx="6984776"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flipV="1">
            <a:off x="971600" y="2917844"/>
            <a:ext cx="8384" cy="178848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331641" y="3234911"/>
            <a:ext cx="902811" cy="369332"/>
          </a:xfrm>
          <a:prstGeom prst="rect">
            <a:avLst/>
          </a:prstGeom>
          <a:noFill/>
        </p:spPr>
        <p:txBody>
          <a:bodyPr wrap="none" rtlCol="0">
            <a:spAutoFit/>
          </a:bodyPr>
          <a:lstStyle/>
          <a:p>
            <a:r>
              <a:rPr lang="en-US" dirty="0" smtClean="0"/>
              <a:t>military</a:t>
            </a:r>
            <a:endParaRPr lang="en-US" dirty="0"/>
          </a:p>
        </p:txBody>
      </p:sp>
      <p:sp>
        <p:nvSpPr>
          <p:cNvPr id="8" name="TextBox 7"/>
          <p:cNvSpPr txBox="1"/>
          <p:nvPr/>
        </p:nvSpPr>
        <p:spPr>
          <a:xfrm>
            <a:off x="1691680" y="3396929"/>
            <a:ext cx="853945" cy="369332"/>
          </a:xfrm>
          <a:prstGeom prst="rect">
            <a:avLst/>
          </a:prstGeom>
          <a:noFill/>
        </p:spPr>
        <p:txBody>
          <a:bodyPr wrap="none" rtlCol="0">
            <a:spAutoFit/>
          </a:bodyPr>
          <a:lstStyle/>
          <a:p>
            <a:r>
              <a:rPr lang="en-US" dirty="0" smtClean="0">
                <a:solidFill>
                  <a:schemeClr val="accent4">
                    <a:lumMod val="75000"/>
                  </a:schemeClr>
                </a:solidFill>
              </a:rPr>
              <a:t>martial</a:t>
            </a:r>
            <a:endParaRPr lang="en-US" dirty="0">
              <a:solidFill>
                <a:schemeClr val="accent4">
                  <a:lumMod val="75000"/>
                </a:schemeClr>
              </a:solidFill>
            </a:endParaRPr>
          </a:p>
        </p:txBody>
      </p:sp>
      <p:sp>
        <p:nvSpPr>
          <p:cNvPr id="9" name="TextBox 8"/>
          <p:cNvSpPr txBox="1"/>
          <p:nvPr/>
        </p:nvSpPr>
        <p:spPr>
          <a:xfrm>
            <a:off x="4932041" y="3828977"/>
            <a:ext cx="832980" cy="369332"/>
          </a:xfrm>
          <a:prstGeom prst="rect">
            <a:avLst/>
          </a:prstGeom>
          <a:noFill/>
        </p:spPr>
        <p:txBody>
          <a:bodyPr wrap="none" rtlCol="0">
            <a:spAutoFit/>
          </a:bodyPr>
          <a:lstStyle/>
          <a:p>
            <a:r>
              <a:rPr lang="en-US" dirty="0" err="1" smtClean="0"/>
              <a:t>kongfu</a:t>
            </a:r>
            <a:endParaRPr lang="en-US" dirty="0"/>
          </a:p>
        </p:txBody>
      </p:sp>
      <p:sp>
        <p:nvSpPr>
          <p:cNvPr id="10" name="TextBox 9"/>
          <p:cNvSpPr txBox="1"/>
          <p:nvPr/>
        </p:nvSpPr>
        <p:spPr>
          <a:xfrm>
            <a:off x="5436096" y="3612953"/>
            <a:ext cx="1174495" cy="369332"/>
          </a:xfrm>
          <a:prstGeom prst="rect">
            <a:avLst/>
          </a:prstGeom>
          <a:noFill/>
        </p:spPr>
        <p:txBody>
          <a:bodyPr wrap="none" rtlCol="0">
            <a:spAutoFit/>
          </a:bodyPr>
          <a:lstStyle/>
          <a:p>
            <a:r>
              <a:rPr lang="en-US" dirty="0" smtClean="0">
                <a:solidFill>
                  <a:srgbClr val="AF2515"/>
                </a:solidFill>
              </a:rPr>
              <a:t>martial art</a:t>
            </a:r>
            <a:endParaRPr lang="en-US" dirty="0">
              <a:solidFill>
                <a:srgbClr val="AF2515"/>
              </a:solidFill>
            </a:endParaRPr>
          </a:p>
        </p:txBody>
      </p:sp>
      <p:sp>
        <p:nvSpPr>
          <p:cNvPr id="11" name="TextBox 10"/>
          <p:cNvSpPr txBox="1"/>
          <p:nvPr/>
        </p:nvSpPr>
        <p:spPr>
          <a:xfrm>
            <a:off x="5580112" y="3990995"/>
            <a:ext cx="1278528" cy="369332"/>
          </a:xfrm>
          <a:prstGeom prst="rect">
            <a:avLst/>
          </a:prstGeom>
          <a:noFill/>
        </p:spPr>
        <p:txBody>
          <a:bodyPr wrap="none" rtlCol="0">
            <a:spAutoFit/>
          </a:bodyPr>
          <a:lstStyle/>
          <a:p>
            <a:r>
              <a:rPr lang="en-US" dirty="0"/>
              <a:t>Taekwondo</a:t>
            </a:r>
          </a:p>
        </p:txBody>
      </p:sp>
      <p:sp>
        <p:nvSpPr>
          <p:cNvPr id="12" name="TextBox 11"/>
          <p:cNvSpPr txBox="1"/>
          <p:nvPr/>
        </p:nvSpPr>
        <p:spPr>
          <a:xfrm>
            <a:off x="3203848" y="3882983"/>
            <a:ext cx="453970" cy="369332"/>
          </a:xfrm>
          <a:prstGeom prst="rect">
            <a:avLst/>
          </a:prstGeom>
          <a:noFill/>
        </p:spPr>
        <p:txBody>
          <a:bodyPr wrap="none" rtlCol="0">
            <a:spAutoFit/>
          </a:bodyPr>
          <a:lstStyle/>
          <a:p>
            <a:r>
              <a:rPr lang="en-US" dirty="0" smtClean="0">
                <a:solidFill>
                  <a:srgbClr val="AF2515"/>
                </a:solidFill>
              </a:rPr>
              <a:t>art</a:t>
            </a:r>
            <a:endParaRPr lang="en-US" dirty="0">
              <a:solidFill>
                <a:srgbClr val="AF2515"/>
              </a:solidFill>
            </a:endParaRPr>
          </a:p>
        </p:txBody>
      </p:sp>
      <p:sp>
        <p:nvSpPr>
          <p:cNvPr id="13" name="TextBox 12"/>
          <p:cNvSpPr txBox="1"/>
          <p:nvPr/>
        </p:nvSpPr>
        <p:spPr>
          <a:xfrm>
            <a:off x="3356248" y="3997283"/>
            <a:ext cx="621083" cy="369332"/>
          </a:xfrm>
          <a:prstGeom prst="rect">
            <a:avLst/>
          </a:prstGeom>
          <a:noFill/>
        </p:spPr>
        <p:txBody>
          <a:bodyPr wrap="none" rtlCol="0">
            <a:spAutoFit/>
          </a:bodyPr>
          <a:lstStyle/>
          <a:p>
            <a:r>
              <a:rPr lang="en-US" dirty="0" smtClean="0"/>
              <a:t>craft</a:t>
            </a:r>
            <a:endParaRPr lang="en-US" dirty="0"/>
          </a:p>
        </p:txBody>
      </p:sp>
      <p:sp>
        <p:nvSpPr>
          <p:cNvPr id="14" name="TextBox 13"/>
          <p:cNvSpPr txBox="1"/>
          <p:nvPr/>
        </p:nvSpPr>
        <p:spPr>
          <a:xfrm>
            <a:off x="3059832" y="4207019"/>
            <a:ext cx="1127382" cy="369332"/>
          </a:xfrm>
          <a:prstGeom prst="rect">
            <a:avLst/>
          </a:prstGeom>
          <a:noFill/>
        </p:spPr>
        <p:txBody>
          <a:bodyPr wrap="none" rtlCol="0">
            <a:spAutoFit/>
          </a:bodyPr>
          <a:lstStyle/>
          <a:p>
            <a:r>
              <a:rPr lang="en-US" dirty="0" smtClean="0"/>
              <a:t>technique</a:t>
            </a:r>
            <a:endParaRPr lang="en-US" dirty="0"/>
          </a:p>
        </p:txBody>
      </p:sp>
      <p:sp>
        <p:nvSpPr>
          <p:cNvPr id="15" name="TextBox 14"/>
          <p:cNvSpPr txBox="1"/>
          <p:nvPr/>
        </p:nvSpPr>
        <p:spPr>
          <a:xfrm>
            <a:off x="1115617" y="3079862"/>
            <a:ext cx="664590" cy="369332"/>
          </a:xfrm>
          <a:prstGeom prst="rect">
            <a:avLst/>
          </a:prstGeom>
          <a:noFill/>
        </p:spPr>
        <p:txBody>
          <a:bodyPr wrap="none" rtlCol="0">
            <a:spAutoFit/>
          </a:bodyPr>
          <a:lstStyle/>
          <a:p>
            <a:r>
              <a:rPr lang="en-US" dirty="0" smtClean="0"/>
              <a:t>army</a:t>
            </a:r>
            <a:endParaRPr lang="en-US" dirty="0"/>
          </a:p>
        </p:txBody>
      </p:sp>
      <p:sp>
        <p:nvSpPr>
          <p:cNvPr id="16" name="TextBox 15"/>
          <p:cNvSpPr txBox="1"/>
          <p:nvPr/>
        </p:nvSpPr>
        <p:spPr>
          <a:xfrm>
            <a:off x="4283968" y="2924132"/>
            <a:ext cx="2537511" cy="369332"/>
          </a:xfrm>
          <a:prstGeom prst="rect">
            <a:avLst/>
          </a:prstGeom>
          <a:noFill/>
        </p:spPr>
        <p:txBody>
          <a:bodyPr wrap="none" rtlCol="0">
            <a:spAutoFit/>
          </a:bodyPr>
          <a:lstStyle/>
          <a:p>
            <a:r>
              <a:rPr lang="en-US" dirty="0" smtClean="0"/>
              <a:t>I am learning martial arts</a:t>
            </a:r>
            <a:endParaRPr lang="en-US" dirty="0"/>
          </a:p>
        </p:txBody>
      </p:sp>
      <p:sp>
        <p:nvSpPr>
          <p:cNvPr id="17" name="TextBox 16"/>
          <p:cNvSpPr txBox="1"/>
          <p:nvPr/>
        </p:nvSpPr>
        <p:spPr>
          <a:xfrm>
            <a:off x="4572001" y="2816120"/>
            <a:ext cx="2294619" cy="369332"/>
          </a:xfrm>
          <a:prstGeom prst="rect">
            <a:avLst/>
          </a:prstGeom>
          <a:noFill/>
        </p:spPr>
        <p:txBody>
          <a:bodyPr wrap="none" rtlCol="0">
            <a:spAutoFit/>
          </a:bodyPr>
          <a:lstStyle/>
          <a:p>
            <a:r>
              <a:rPr lang="en-US" dirty="0" smtClean="0">
                <a:solidFill>
                  <a:srgbClr val="AF2515"/>
                </a:solidFill>
              </a:rPr>
              <a:t>I am in </a:t>
            </a:r>
            <a:r>
              <a:rPr lang="en-US" dirty="0" err="1" smtClean="0">
                <a:solidFill>
                  <a:srgbClr val="AF2515"/>
                </a:solidFill>
              </a:rPr>
              <a:t>kongfu</a:t>
            </a:r>
            <a:r>
              <a:rPr lang="en-US" dirty="0" smtClean="0">
                <a:solidFill>
                  <a:srgbClr val="AF2515"/>
                </a:solidFill>
              </a:rPr>
              <a:t> training</a:t>
            </a:r>
            <a:endParaRPr lang="en-US" dirty="0">
              <a:solidFill>
                <a:srgbClr val="AF2515"/>
              </a:solidFill>
            </a:endParaRPr>
          </a:p>
        </p:txBody>
      </p:sp>
    </p:spTree>
    <p:extLst>
      <p:ext uri="{BB962C8B-B14F-4D97-AF65-F5344CB8AC3E}">
        <p14:creationId xmlns:p14="http://schemas.microsoft.com/office/powerpoint/2010/main" val="575406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Holistic Approach</a:t>
            </a:r>
            <a:endParaRPr lang="en-AU" dirty="0"/>
          </a:p>
        </p:txBody>
      </p:sp>
      <p:sp>
        <p:nvSpPr>
          <p:cNvPr id="3" name="Content Placeholder 2"/>
          <p:cNvSpPr>
            <a:spLocks noGrp="1"/>
          </p:cNvSpPr>
          <p:nvPr>
            <p:ph idx="1"/>
          </p:nvPr>
        </p:nvSpPr>
        <p:spPr>
          <a:xfrm>
            <a:off x="457200" y="1200151"/>
            <a:ext cx="8229600" cy="3622106"/>
          </a:xfrm>
        </p:spPr>
        <p:txBody>
          <a:bodyPr>
            <a:normAutofit fontScale="85000" lnSpcReduction="20000"/>
          </a:bodyPr>
          <a:lstStyle/>
          <a:p>
            <a:pPr marL="342900" indent="-342900"/>
            <a:r>
              <a:rPr lang="en-AU" sz="2000" dirty="0"/>
              <a:t>Treating phrases in the same way as individual words by using a pre-identified phrase list (</a:t>
            </a:r>
            <a:r>
              <a:rPr lang="en-AU" sz="2000" dirty="0" err="1"/>
              <a:t>Mikolov</a:t>
            </a:r>
            <a:r>
              <a:rPr lang="en-AU" sz="2000" dirty="0"/>
              <a:t> et al. 2013) .</a:t>
            </a:r>
          </a:p>
          <a:p>
            <a:pPr marL="342900" indent="-342900"/>
            <a:r>
              <a:rPr lang="en-AU" sz="2000" dirty="0"/>
              <a:t>Using word2vec to train both word and phrase </a:t>
            </a:r>
            <a:r>
              <a:rPr lang="en-AU" sz="2000" dirty="0" err="1"/>
              <a:t>embeddings</a:t>
            </a:r>
            <a:r>
              <a:rPr lang="en-AU" sz="2000" dirty="0"/>
              <a:t>, achieved 72% accuracy on phrase analogy tests.</a:t>
            </a:r>
          </a:p>
          <a:p>
            <a:pPr marL="1085850" lvl="1" indent="-342900">
              <a:buFont typeface="Arial"/>
              <a:buChar char="•"/>
            </a:pPr>
            <a:endParaRPr lang="en-AU" sz="2000" dirty="0"/>
          </a:p>
          <a:p>
            <a:pPr marL="342900" indent="-342900"/>
            <a:endParaRPr lang="en-AU" sz="2000" dirty="0"/>
          </a:p>
          <a:p>
            <a:endParaRPr lang="en-AU" sz="2400" b="1" dirty="0"/>
          </a:p>
          <a:p>
            <a:endParaRPr lang="en-AU" sz="2000" b="1" dirty="0"/>
          </a:p>
          <a:p>
            <a:endParaRPr lang="en-AU" sz="2000" b="1" dirty="0"/>
          </a:p>
          <a:p>
            <a:endParaRPr lang="en-AU" sz="2000" b="1" dirty="0"/>
          </a:p>
          <a:p>
            <a:pPr marL="0" indent="0">
              <a:buNone/>
            </a:pPr>
            <a:endParaRPr lang="en-AU" sz="2000" b="1" dirty="0" smtClean="0"/>
          </a:p>
          <a:p>
            <a:pPr marL="0" indent="0">
              <a:buNone/>
            </a:pPr>
            <a:r>
              <a:rPr lang="en-AU" sz="2000" b="1" dirty="0" smtClean="0"/>
              <a:t>Problem</a:t>
            </a:r>
            <a:r>
              <a:rPr lang="en-AU" sz="2000" dirty="0"/>
              <a:t>:</a:t>
            </a:r>
          </a:p>
          <a:p>
            <a:pPr marL="342900" indent="-342900"/>
            <a:r>
              <a:rPr lang="en-AU" sz="2000" dirty="0"/>
              <a:t>Suffering from data sparsity, not generating phrases that are not in the pre-identified list or not occur in the training set</a:t>
            </a:r>
            <a:r>
              <a:rPr lang="en-AU" sz="2000" dirty="0" smtClean="0"/>
              <a:t>.</a:t>
            </a:r>
            <a:endParaRPr lang="en-AU" sz="2000" dirty="0"/>
          </a:p>
        </p:txBody>
      </p:sp>
      <p:pic>
        <p:nvPicPr>
          <p:cNvPr id="4" name="Picture 3"/>
          <p:cNvPicPr>
            <a:picLocks noChangeAspect="1"/>
          </p:cNvPicPr>
          <p:nvPr/>
        </p:nvPicPr>
        <p:blipFill>
          <a:blip r:embed="rId2"/>
          <a:stretch>
            <a:fillRect/>
          </a:stretch>
        </p:blipFill>
        <p:spPr>
          <a:xfrm>
            <a:off x="2159732" y="2215637"/>
            <a:ext cx="4824536" cy="1695953"/>
          </a:xfrm>
          <a:prstGeom prst="rect">
            <a:avLst/>
          </a:prstGeom>
        </p:spPr>
      </p:pic>
    </p:spTree>
    <p:extLst>
      <p:ext uri="{BB962C8B-B14F-4D97-AF65-F5344CB8AC3E}">
        <p14:creationId xmlns:p14="http://schemas.microsoft.com/office/powerpoint/2010/main" val="4255822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12.0 </a:t>
            </a:r>
            <a:r>
              <a:rPr lang="en-US" dirty="0"/>
              <a:t>Overview</a:t>
            </a:r>
          </a:p>
        </p:txBody>
      </p:sp>
    </p:spTree>
    <p:extLst>
      <p:ext uri="{BB962C8B-B14F-4D97-AF65-F5344CB8AC3E}">
        <p14:creationId xmlns:p14="http://schemas.microsoft.com/office/powerpoint/2010/main" val="20433957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12.3 Topic </a:t>
            </a:r>
            <a:r>
              <a:rPr lang="en-US" dirty="0" err="1" smtClean="0"/>
              <a:t>Modelling</a:t>
            </a:r>
            <a:endParaRPr lang="en-US" dirty="0"/>
          </a:p>
        </p:txBody>
      </p:sp>
    </p:spTree>
    <p:extLst>
      <p:ext uri="{BB962C8B-B14F-4D97-AF65-F5344CB8AC3E}">
        <p14:creationId xmlns:p14="http://schemas.microsoft.com/office/powerpoint/2010/main" val="2249409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15556"/>
            <a:ext cx="6950075"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a:t>Suppose you have the following set of sentences:</a:t>
            </a:r>
          </a:p>
          <a:p>
            <a:pPr marL="0" indent="0">
              <a:buNone/>
            </a:pPr>
            <a:endParaRPr lang="en-AU" dirty="0"/>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a:t>.</a:t>
            </a:r>
          </a:p>
          <a:p>
            <a:endParaRPr lang="en-US" dirty="0"/>
          </a:p>
          <a:p>
            <a:pPr marL="0" indent="0">
              <a:buNone/>
            </a:pPr>
            <a:r>
              <a:rPr lang="en-AU" b="1" dirty="0"/>
              <a:t>Latent </a:t>
            </a:r>
            <a:r>
              <a:rPr lang="en-AU" b="1" dirty="0" err="1"/>
              <a:t>Dirichlet</a:t>
            </a:r>
            <a:r>
              <a:rPr lang="en-AU" b="1" dirty="0"/>
              <a:t> allocation</a:t>
            </a:r>
            <a:r>
              <a:rPr lang="en-AU" dirty="0"/>
              <a:t> (LDA) is a technique that automatically discovers topics that these documents contain.</a:t>
            </a:r>
          </a:p>
          <a:p>
            <a:pPr>
              <a:buFont typeface="Arial" panose="020B0604020202020204" pitchFamily="34" charset="0"/>
              <a:buChar char="•"/>
            </a:pPr>
            <a:r>
              <a:rPr lang="en-AU" b="1" dirty="0"/>
              <a:t>bold</a:t>
            </a:r>
            <a:r>
              <a:rPr lang="en-AU" dirty="0"/>
              <a:t> words under the </a:t>
            </a:r>
            <a:r>
              <a:rPr lang="en-AU" b="1" dirty="0"/>
              <a:t>Topic F</a:t>
            </a:r>
            <a:r>
              <a:rPr lang="en-AU" dirty="0"/>
              <a:t>, which we might label as “</a:t>
            </a:r>
            <a:r>
              <a:rPr lang="en-AU" b="1" dirty="0"/>
              <a:t>food</a:t>
            </a:r>
            <a:r>
              <a:rPr lang="en-AU" dirty="0"/>
              <a:t>“. </a:t>
            </a:r>
          </a:p>
          <a:p>
            <a:pPr>
              <a:buFont typeface="Arial" panose="020B0604020202020204" pitchFamily="34" charset="0"/>
              <a:buChar char="•"/>
            </a:pPr>
            <a:r>
              <a:rPr lang="en-AU" i="1" dirty="0"/>
              <a:t>italics</a:t>
            </a:r>
            <a:r>
              <a:rPr lang="en-AU" dirty="0"/>
              <a:t> words might be classified under a separate </a:t>
            </a:r>
            <a:r>
              <a:rPr lang="en-AU" i="1" dirty="0"/>
              <a:t>Topic P</a:t>
            </a:r>
            <a:r>
              <a:rPr lang="en-AU" dirty="0"/>
              <a:t>, which we might label as “</a:t>
            </a:r>
            <a:r>
              <a:rPr lang="en-AU" i="1" dirty="0"/>
              <a:t>pets</a:t>
            </a:r>
            <a:r>
              <a:rPr lang="en-AU" dirty="0"/>
              <a:t>“</a:t>
            </a:r>
            <a:endParaRPr lang="en-US" dirty="0"/>
          </a:p>
        </p:txBody>
      </p:sp>
      <p:sp>
        <p:nvSpPr>
          <p:cNvPr id="6" name="Rectangle 5"/>
          <p:cNvSpPr/>
          <p:nvPr/>
        </p:nvSpPr>
        <p:spPr>
          <a:xfrm>
            <a:off x="463176" y="4414714"/>
            <a:ext cx="8426824" cy="276999"/>
          </a:xfrm>
          <a:prstGeom prst="rect">
            <a:avLst/>
          </a:prstGeom>
        </p:spPr>
        <p:txBody>
          <a:bodyPr wrap="square">
            <a:spAutoFit/>
          </a:bodyPr>
          <a:lstStyle/>
          <a:p>
            <a:r>
              <a:rPr lang="en-AU" sz="1200" dirty="0">
                <a:hlinkClick r:id="rId3"/>
              </a:rPr>
              <a:t>https://www.quora.com/What-is-the-best-way-to-explain-topic-modeling-to-a-</a:t>
            </a:r>
            <a:r>
              <a:rPr lang="en-AU" sz="1200" dirty="0" smtClean="0">
                <a:hlinkClick r:id="rId3"/>
              </a:rPr>
              <a:t>layman</a:t>
            </a:r>
            <a:r>
              <a:rPr lang="en-AU" sz="1200" dirty="0" smtClean="0"/>
              <a:t> </a:t>
            </a:r>
            <a:endParaRPr lang="en-AU" sz="1200" dirty="0"/>
          </a:p>
        </p:txBody>
      </p:sp>
      <p:sp>
        <p:nvSpPr>
          <p:cNvPr id="13" name="Text Placeholder 4"/>
          <p:cNvSpPr>
            <a:spLocks noGrp="1"/>
          </p:cNvSpPr>
          <p:nvPr>
            <p:ph type="body" sz="quarter" idx="13"/>
          </p:nvPr>
        </p:nvSpPr>
        <p:spPr/>
        <p:txBody>
          <a:bodyPr/>
          <a:lstStyle/>
          <a:p>
            <a:r>
              <a:rPr lang="en-US" dirty="0" err="1"/>
              <a:t>Dr</a:t>
            </a:r>
            <a:r>
              <a:rPr lang="en-US" dirty="0"/>
              <a:t> Wei Liu, UWA</a:t>
            </a:r>
          </a:p>
        </p:txBody>
      </p:sp>
    </p:spTree>
    <p:extLst>
      <p:ext uri="{BB962C8B-B14F-4D97-AF65-F5344CB8AC3E}">
        <p14:creationId xmlns:p14="http://schemas.microsoft.com/office/powerpoint/2010/main" val="1563946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smtClean="0"/>
              <a:t>LDA </a:t>
            </a:r>
            <a:r>
              <a:rPr lang="en-AU" dirty="0"/>
              <a:t>defines each topic as a bag of words, and you have to label the topics as you deem fit.</a:t>
            </a:r>
          </a:p>
          <a:p>
            <a:endParaRPr lang="en-US" dirty="0"/>
          </a:p>
          <a:p>
            <a:pPr marL="457200" indent="-457200">
              <a:buFont typeface="+mj-lt"/>
              <a:buAutoNum type="arabicPeriod"/>
            </a:pPr>
            <a:r>
              <a:rPr lang="en-AU" dirty="0"/>
              <a:t>We can infer the content spread of each sentence by a word count: </a:t>
            </a:r>
            <a:r>
              <a:rPr lang="en-AU" b="1" dirty="0"/>
              <a:t>Sentence 1</a:t>
            </a:r>
            <a:r>
              <a:rPr lang="en-AU" dirty="0"/>
              <a:t>: 100% Topic F </a:t>
            </a:r>
            <a:r>
              <a:rPr lang="en-AU" b="1" dirty="0"/>
              <a:t>Sentence 2</a:t>
            </a:r>
            <a:r>
              <a:rPr lang="en-AU" dirty="0"/>
              <a:t>: 100% Topic P </a:t>
            </a:r>
            <a:r>
              <a:rPr lang="en-AU" b="1" dirty="0"/>
              <a:t>Sentence 3</a:t>
            </a:r>
            <a:r>
              <a:rPr lang="en-AU" dirty="0"/>
              <a:t>: 33% Topic P and 67% Topic F</a:t>
            </a:r>
          </a:p>
          <a:p>
            <a:pPr marL="457200" indent="-457200">
              <a:buFont typeface="+mj-lt"/>
              <a:buAutoNum type="arabicPeriod"/>
            </a:pPr>
            <a:r>
              <a:rPr lang="en-AU" dirty="0"/>
              <a:t>We can derive the proportions that each word constitutes in given topics. For example, Topic F might comprise words in the following proportions: 40% eat, 40% fish, 20% vegetables, …</a:t>
            </a:r>
          </a:p>
        </p:txBody>
      </p:sp>
    </p:spTree>
    <p:extLst>
      <p:ext uri="{BB962C8B-B14F-4D97-AF65-F5344CB8AC3E}">
        <p14:creationId xmlns:p14="http://schemas.microsoft.com/office/powerpoint/2010/main" val="1249965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404678"/>
            <a:ext cx="6950075"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3 Steps</a:t>
            </a:r>
          </a:p>
          <a:p>
            <a:pPr marL="0" indent="0">
              <a:buNone/>
            </a:pPr>
            <a:endParaRPr lang="en-AU" dirty="0" smtClean="0"/>
          </a:p>
          <a:p>
            <a:pPr marL="0" indent="0">
              <a:buNone/>
            </a:pPr>
            <a:r>
              <a:rPr lang="en-AU" dirty="0" smtClean="0"/>
              <a:t>LDA </a:t>
            </a:r>
            <a:r>
              <a:rPr lang="en-AU" dirty="0"/>
              <a:t>defines each topic as a bag of words, and you have to label the topics as you deem fit</a:t>
            </a:r>
            <a:r>
              <a:rPr lang="en-AU" dirty="0" smtClean="0"/>
              <a:t>.</a:t>
            </a:r>
          </a:p>
          <a:p>
            <a:pPr marL="0" indent="0">
              <a:buNone/>
            </a:pPr>
            <a:endParaRPr lang="en-AU" dirty="0"/>
          </a:p>
          <a:p>
            <a:pPr marL="457200" indent="-457200">
              <a:buFont typeface="+mj-lt"/>
              <a:buAutoNum type="arabicPeriod"/>
            </a:pPr>
            <a:r>
              <a:rPr lang="en-US" dirty="0"/>
              <a:t>Specify how many latent topics are there</a:t>
            </a:r>
          </a:p>
          <a:p>
            <a:pPr marL="457200" indent="-457200">
              <a:buFont typeface="+mj-lt"/>
              <a:buAutoNum type="arabicPeriod"/>
            </a:pPr>
            <a:r>
              <a:rPr lang="en-US" dirty="0"/>
              <a:t>For each word, assign a temporary topic, according to a </a:t>
            </a:r>
            <a:r>
              <a:rPr lang="en-US" dirty="0" err="1"/>
              <a:t>Dirichlet</a:t>
            </a:r>
            <a:r>
              <a:rPr lang="en-US" dirty="0"/>
              <a:t> distribution, e.g. kitten -&gt; F</a:t>
            </a:r>
          </a:p>
          <a:p>
            <a:pPr marL="1066785" lvl="1" indent="-457200">
              <a:buFont typeface="Arial" panose="020B0604020202020204" pitchFamily="34" charset="0"/>
              <a:buChar char="•"/>
            </a:pPr>
            <a:r>
              <a:rPr lang="en-AU" sz="1400" dirty="0"/>
              <a:t>If a word appears twice, each word may be assigned to different topics. </a:t>
            </a:r>
          </a:p>
          <a:p>
            <a:pPr marL="1066785" lvl="1" indent="-457200">
              <a:buFont typeface="Arial" panose="020B0604020202020204" pitchFamily="34" charset="0"/>
              <a:buChar char="•"/>
            </a:pPr>
            <a:r>
              <a:rPr lang="en-AU" sz="1400" dirty="0"/>
              <a:t>Function words (e.g. “the”, “and”, “my”) are removed and not assigned to any topics.</a:t>
            </a:r>
            <a:r>
              <a:rPr lang="en-US" sz="1400" dirty="0"/>
              <a:t> </a:t>
            </a:r>
          </a:p>
          <a:p>
            <a:pPr marL="457200" indent="-457200">
              <a:buFont typeface="+mj-lt"/>
              <a:buAutoNum type="arabicPeriod"/>
            </a:pPr>
            <a:r>
              <a:rPr lang="en-AU" dirty="0"/>
              <a:t>topic assignment is updated based on two criteria: </a:t>
            </a:r>
          </a:p>
          <a:p>
            <a:pPr marL="1066785" lvl="1" indent="-457200">
              <a:buFont typeface="Arial" panose="020B0604020202020204" pitchFamily="34" charset="0"/>
              <a:buChar char="•"/>
            </a:pPr>
            <a:r>
              <a:rPr lang="en-AU" sz="1400" dirty="0"/>
              <a:t>How prevalent is that word across topics?</a:t>
            </a:r>
          </a:p>
          <a:p>
            <a:pPr marL="1066785" lvl="1" indent="-457200">
              <a:buFont typeface="Arial" panose="020B0604020202020204" pitchFamily="34" charset="0"/>
              <a:buChar char="•"/>
            </a:pPr>
            <a:r>
              <a:rPr lang="en-AU" sz="1400" dirty="0"/>
              <a:t>How prevalent are topics in the document?</a:t>
            </a:r>
            <a:endParaRPr lang="en-US" sz="1400" dirty="0"/>
          </a:p>
        </p:txBody>
      </p:sp>
    </p:spTree>
    <p:extLst>
      <p:ext uri="{BB962C8B-B14F-4D97-AF65-F5344CB8AC3E}">
        <p14:creationId xmlns:p14="http://schemas.microsoft.com/office/powerpoint/2010/main" val="3558920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37324"/>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Repeated </a:t>
            </a:r>
            <a:r>
              <a:rPr lang="en-AU" b="1" dirty="0" smtClean="0">
                <a:solidFill>
                  <a:srgbClr val="A40F6C"/>
                </a:solidFill>
              </a:rPr>
              <a:t>refinement</a:t>
            </a:r>
          </a:p>
          <a:p>
            <a:pPr marL="0" indent="0">
              <a:buNone/>
            </a:pPr>
            <a:endParaRPr lang="en-AU" dirty="0" smtClean="0"/>
          </a:p>
          <a:p>
            <a:r>
              <a:rPr lang="en-AU" dirty="0" smtClean="0"/>
              <a:t>The </a:t>
            </a:r>
            <a:r>
              <a:rPr lang="en-AU" dirty="0"/>
              <a:t>process of checking topic assignment is repeated for each word in every document, cycling through the entire collection of documents multiple times. </a:t>
            </a:r>
          </a:p>
          <a:p>
            <a:r>
              <a:rPr lang="en-AU" dirty="0"/>
              <a:t>This iterative updating is the key feature of LDA that generates a final solution with coherent topics.</a:t>
            </a:r>
          </a:p>
          <a:p>
            <a:endParaRPr lang="en-AU" dirty="0"/>
          </a:p>
        </p:txBody>
      </p:sp>
      <p:pic>
        <p:nvPicPr>
          <p:cNvPr id="6" name="Picture 2" descr="https://qph.fs.quoracdn.net/main-qimg-a9c1f89a1362ea30a6c5ea411991798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5733" y="2794000"/>
            <a:ext cx="2848736" cy="103266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56283" y="2794000"/>
            <a:ext cx="2829228" cy="103266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56283" y="3964704"/>
            <a:ext cx="2857899" cy="103598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25733" y="3957560"/>
            <a:ext cx="2857899" cy="1043133"/>
          </a:xfrm>
          <a:prstGeom prst="rect">
            <a:avLst/>
          </a:prstGeom>
        </p:spPr>
      </p:pic>
    </p:spTree>
    <p:extLst>
      <p:ext uri="{BB962C8B-B14F-4D97-AF65-F5344CB8AC3E}">
        <p14:creationId xmlns:p14="http://schemas.microsoft.com/office/powerpoint/2010/main" val="364162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12.4 Real-world applications</a:t>
            </a:r>
            <a:endParaRPr lang="en-US" dirty="0"/>
          </a:p>
        </p:txBody>
      </p:sp>
    </p:spTree>
    <p:extLst>
      <p:ext uri="{BB962C8B-B14F-4D97-AF65-F5344CB8AC3E}">
        <p14:creationId xmlns:p14="http://schemas.microsoft.com/office/powerpoint/2010/main" val="2897062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12.4.1 News article analysis</a:t>
            </a:r>
            <a:endParaRPr lang="en-US" dirty="0"/>
          </a:p>
        </p:txBody>
      </p:sp>
    </p:spTree>
    <p:extLst>
      <p:ext uri="{BB962C8B-B14F-4D97-AF65-F5344CB8AC3E}">
        <p14:creationId xmlns:p14="http://schemas.microsoft.com/office/powerpoint/2010/main" val="2143114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News Topic </a:t>
            </a:r>
            <a:r>
              <a:rPr lang="en-AU" b="1" dirty="0" smtClean="0">
                <a:solidFill>
                  <a:srgbClr val="A40F6C"/>
                </a:solidFill>
              </a:rPr>
              <a:t>Evolution</a:t>
            </a:r>
          </a:p>
        </p:txBody>
      </p:sp>
      <p:pic>
        <p:nvPicPr>
          <p:cNvPr id="12" name="Picture 11"/>
          <p:cNvPicPr>
            <a:picLocks noChangeAspect="1"/>
          </p:cNvPicPr>
          <p:nvPr/>
        </p:nvPicPr>
        <p:blipFill>
          <a:blip r:embed="rId3"/>
          <a:stretch>
            <a:fillRect/>
          </a:stretch>
        </p:blipFill>
        <p:spPr>
          <a:xfrm>
            <a:off x="564775" y="1526689"/>
            <a:ext cx="5747125" cy="3187794"/>
          </a:xfrm>
          <a:prstGeom prst="rect">
            <a:avLst/>
          </a:prstGeom>
        </p:spPr>
      </p:pic>
      <p:pic>
        <p:nvPicPr>
          <p:cNvPr id="13" name="Picture 12" descr="127635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1830" y="4111748"/>
            <a:ext cx="1039211" cy="888945"/>
          </a:xfrm>
          <a:prstGeom prst="rect">
            <a:avLst/>
          </a:prstGeom>
        </p:spPr>
      </p:pic>
      <p:sp>
        <p:nvSpPr>
          <p:cNvPr id="2" name="Rectangle 1"/>
          <p:cNvSpPr/>
          <p:nvPr/>
        </p:nvSpPr>
        <p:spPr>
          <a:xfrm>
            <a:off x="1605618" y="4714483"/>
            <a:ext cx="6134100" cy="307777"/>
          </a:xfrm>
          <a:prstGeom prst="rect">
            <a:avLst/>
          </a:prstGeom>
        </p:spPr>
        <p:txBody>
          <a:bodyPr wrap="square">
            <a:spAutoFit/>
          </a:bodyPr>
          <a:lstStyle/>
          <a:p>
            <a:r>
              <a:rPr lang="en-US" sz="1400" u="sng" dirty="0" err="1">
                <a:solidFill>
                  <a:srgbClr val="000000"/>
                </a:solidFill>
              </a:rPr>
              <a:t>Majigsuren</a:t>
            </a:r>
            <a:r>
              <a:rPr lang="en-US" sz="1400" u="sng" dirty="0">
                <a:solidFill>
                  <a:srgbClr val="000000"/>
                </a:solidFill>
              </a:rPr>
              <a:t> </a:t>
            </a:r>
            <a:r>
              <a:rPr lang="en-US" sz="1400" u="sng" dirty="0" err="1">
                <a:solidFill>
                  <a:srgbClr val="000000"/>
                </a:solidFill>
              </a:rPr>
              <a:t>Enkhsaikhan</a:t>
            </a:r>
            <a:r>
              <a:rPr lang="en-US" sz="1400" dirty="0">
                <a:solidFill>
                  <a:srgbClr val="000000"/>
                </a:solidFill>
              </a:rPr>
              <a:t>, Wilson Wong, Wei Liu, and Mark Reynolds, 2007</a:t>
            </a:r>
          </a:p>
        </p:txBody>
      </p:sp>
    </p:spTree>
    <p:extLst>
      <p:ext uri="{BB962C8B-B14F-4D97-AF65-F5344CB8AC3E}">
        <p14:creationId xmlns:p14="http://schemas.microsoft.com/office/powerpoint/2010/main" val="3913192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September 2006</a:t>
            </a:r>
          </a:p>
        </p:txBody>
      </p:sp>
      <p:pic>
        <p:nvPicPr>
          <p:cNvPr id="11" name="Content Placeholder 3"/>
          <p:cNvPicPr>
            <a:picLocks noChangeAspect="1"/>
          </p:cNvPicPr>
          <p:nvPr/>
        </p:nvPicPr>
        <p:blipFill>
          <a:blip r:embed="rId3" cstate="screen">
            <a:extLst>
              <a:ext uri="{28A0092B-C50C-407E-A947-70E740481C1C}">
                <a14:useLocalDpi xmlns:a14="http://schemas.microsoft.com/office/drawing/2010/main"/>
              </a:ext>
            </a:extLst>
          </a:blip>
          <a:srcRect l="1244" r="1244"/>
          <a:stretch>
            <a:fillRect/>
          </a:stretch>
        </p:blipFill>
        <p:spPr>
          <a:xfrm>
            <a:off x="564775" y="1612035"/>
            <a:ext cx="7569200" cy="3122076"/>
          </a:xfrm>
          <a:prstGeom prst="rect">
            <a:avLst/>
          </a:prstGeom>
        </p:spPr>
      </p:pic>
    </p:spTree>
    <p:extLst>
      <p:ext uri="{BB962C8B-B14F-4D97-AF65-F5344CB8AC3E}">
        <p14:creationId xmlns:p14="http://schemas.microsoft.com/office/powerpoint/2010/main" val="825530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December 2006</a:t>
            </a:r>
          </a:p>
        </p:txBody>
      </p:sp>
      <p:pic>
        <p:nvPicPr>
          <p:cNvPr id="9" name="Picture 8"/>
          <p:cNvPicPr>
            <a:picLocks noChangeAspect="1"/>
          </p:cNvPicPr>
          <p:nvPr/>
        </p:nvPicPr>
        <p:blipFill>
          <a:blip r:embed="rId3"/>
          <a:stretch>
            <a:fillRect/>
          </a:stretch>
        </p:blipFill>
        <p:spPr>
          <a:xfrm>
            <a:off x="564775" y="1611427"/>
            <a:ext cx="7213601" cy="3209065"/>
          </a:xfrm>
          <a:prstGeom prst="rect">
            <a:avLst/>
          </a:prstGeom>
        </p:spPr>
      </p:pic>
    </p:spTree>
    <p:extLst>
      <p:ext uri="{BB962C8B-B14F-4D97-AF65-F5344CB8AC3E}">
        <p14:creationId xmlns:p14="http://schemas.microsoft.com/office/powerpoint/2010/main" val="109049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AU" dirty="0"/>
              <a:t>Text Mining</a:t>
            </a:r>
          </a:p>
          <a:p>
            <a:r>
              <a:rPr lang="en-AU" dirty="0"/>
              <a:t>Word </a:t>
            </a:r>
            <a:r>
              <a:rPr lang="en-AU" dirty="0" err="1" smtClean="0"/>
              <a:t>Embeddings</a:t>
            </a:r>
            <a:endParaRPr lang="en-AU" dirty="0" smtClean="0"/>
          </a:p>
          <a:p>
            <a:r>
              <a:rPr lang="en-AU" dirty="0"/>
              <a:t>Topic </a:t>
            </a:r>
            <a:r>
              <a:rPr lang="en-AU" dirty="0" smtClean="0"/>
              <a:t>Modelling</a:t>
            </a:r>
            <a:endParaRPr lang="en-AU" dirty="0"/>
          </a:p>
          <a:p>
            <a:r>
              <a:rPr lang="en-AU" dirty="0" smtClean="0"/>
              <a:t>Information Extraction</a:t>
            </a:r>
          </a:p>
          <a:p>
            <a:r>
              <a:rPr lang="en-AU" dirty="0" smtClean="0">
                <a:solidFill>
                  <a:schemeClr val="bg1">
                    <a:lumMod val="75000"/>
                  </a:schemeClr>
                </a:solidFill>
              </a:rPr>
              <a:t>Sentiment </a:t>
            </a:r>
            <a:r>
              <a:rPr lang="en-AU" dirty="0">
                <a:solidFill>
                  <a:schemeClr val="bg1">
                    <a:lumMod val="75000"/>
                  </a:schemeClr>
                </a:solidFill>
              </a:rPr>
              <a:t>Detection</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p:txBody>
          <a:bodyPr/>
          <a:lstStyle/>
          <a:p>
            <a:r>
              <a:rPr lang="en-US" dirty="0"/>
              <a:t>What is today about?</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1269410784"/>
              </p:ext>
            </p:extLst>
          </p:nvPr>
        </p:nvGraphicFramePr>
        <p:xfrm>
          <a:off x="3622286" y="1414124"/>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39497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April 2007</a:t>
            </a:r>
          </a:p>
        </p:txBody>
      </p:sp>
      <p:pic>
        <p:nvPicPr>
          <p:cNvPr id="10" name="Picture 9"/>
          <p:cNvPicPr>
            <a:picLocks noChangeAspect="1"/>
          </p:cNvPicPr>
          <p:nvPr/>
        </p:nvPicPr>
        <p:blipFill>
          <a:blip r:embed="rId3"/>
          <a:stretch>
            <a:fillRect/>
          </a:stretch>
        </p:blipFill>
        <p:spPr>
          <a:xfrm>
            <a:off x="564774" y="1530664"/>
            <a:ext cx="7067925" cy="3203448"/>
          </a:xfrm>
          <a:prstGeom prst="rect">
            <a:avLst/>
          </a:prstGeom>
        </p:spPr>
      </p:pic>
    </p:spTree>
    <p:extLst>
      <p:ext uri="{BB962C8B-B14F-4D97-AF65-F5344CB8AC3E}">
        <p14:creationId xmlns:p14="http://schemas.microsoft.com/office/powerpoint/2010/main" val="1516660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Cluster evolution</a:t>
            </a:r>
            <a:endParaRPr lang="en-AU" b="1" dirty="0" smtClean="0">
              <a:solidFill>
                <a:srgbClr val="A40F6C"/>
              </a:solidFill>
            </a:endParaRPr>
          </a:p>
        </p:txBody>
      </p:sp>
      <p:pic>
        <p:nvPicPr>
          <p:cNvPr id="9" name="Picture 8"/>
          <p:cNvPicPr>
            <a:picLocks noChangeAspect="1"/>
          </p:cNvPicPr>
          <p:nvPr/>
        </p:nvPicPr>
        <p:blipFill>
          <a:blip r:embed="rId3"/>
          <a:stretch>
            <a:fillRect/>
          </a:stretch>
        </p:blipFill>
        <p:spPr>
          <a:xfrm>
            <a:off x="1539126" y="1534365"/>
            <a:ext cx="5874125" cy="3224713"/>
          </a:xfrm>
          <a:prstGeom prst="rect">
            <a:avLst/>
          </a:prstGeom>
        </p:spPr>
      </p:pic>
    </p:spTree>
    <p:extLst>
      <p:ext uri="{BB962C8B-B14F-4D97-AF65-F5344CB8AC3E}">
        <p14:creationId xmlns:p14="http://schemas.microsoft.com/office/powerpoint/2010/main" val="4048789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Term </a:t>
            </a:r>
            <a:r>
              <a:rPr lang="en-AU" b="1" dirty="0" smtClean="0">
                <a:solidFill>
                  <a:srgbClr val="A40F6C"/>
                </a:solidFill>
              </a:rPr>
              <a:t>frequency </a:t>
            </a:r>
            <a:r>
              <a:rPr lang="en-AU" b="1" dirty="0">
                <a:solidFill>
                  <a:srgbClr val="A40F6C"/>
                </a:solidFill>
              </a:rPr>
              <a:t>distribution</a:t>
            </a:r>
            <a:endParaRPr lang="en-AU" b="1" dirty="0" smtClean="0">
              <a:solidFill>
                <a:srgbClr val="A40F6C"/>
              </a:solidFill>
            </a:endParaRPr>
          </a:p>
        </p:txBody>
      </p:sp>
      <p:pic>
        <p:nvPicPr>
          <p:cNvPr id="9" name="Picture 8"/>
          <p:cNvPicPr>
            <a:picLocks noChangeAspect="1"/>
          </p:cNvPicPr>
          <p:nvPr/>
        </p:nvPicPr>
        <p:blipFill>
          <a:blip r:embed="rId3"/>
          <a:stretch>
            <a:fillRect/>
          </a:stretch>
        </p:blipFill>
        <p:spPr>
          <a:xfrm>
            <a:off x="564775" y="2106577"/>
            <a:ext cx="8430183" cy="2176498"/>
          </a:xfrm>
          <a:prstGeom prst="rect">
            <a:avLst/>
          </a:prstGeom>
        </p:spPr>
      </p:pic>
    </p:spTree>
    <p:extLst>
      <p:ext uri="{BB962C8B-B14F-4D97-AF65-F5344CB8AC3E}">
        <p14:creationId xmlns:p14="http://schemas.microsoft.com/office/powerpoint/2010/main" val="947856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a:t>12.4.2 Medical diagnosis tool</a:t>
            </a:r>
          </a:p>
        </p:txBody>
      </p:sp>
    </p:spTree>
    <p:extLst>
      <p:ext uri="{BB962C8B-B14F-4D97-AF65-F5344CB8AC3E}">
        <p14:creationId xmlns:p14="http://schemas.microsoft.com/office/powerpoint/2010/main" val="1693748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Mobile </a:t>
            </a:r>
            <a:r>
              <a:rPr lang="en-AU" b="1" dirty="0">
                <a:solidFill>
                  <a:srgbClr val="A40F6C"/>
                </a:solidFill>
              </a:rPr>
              <a:t>App for Medical Self Diagnosis</a:t>
            </a:r>
          </a:p>
          <a:p>
            <a:pPr marL="0" indent="0">
              <a:buNone/>
            </a:pPr>
            <a:endParaRPr lang="en-AU" b="1" dirty="0" smtClean="0">
              <a:solidFill>
                <a:srgbClr val="A40F6C"/>
              </a:solidFill>
            </a:endParaRPr>
          </a:p>
        </p:txBody>
      </p:sp>
      <p:grpSp>
        <p:nvGrpSpPr>
          <p:cNvPr id="12" name="Group 11"/>
          <p:cNvGrpSpPr/>
          <p:nvPr/>
        </p:nvGrpSpPr>
        <p:grpSpPr>
          <a:xfrm>
            <a:off x="564775" y="1235729"/>
            <a:ext cx="8383991" cy="3370567"/>
            <a:chOff x="935812" y="1924050"/>
            <a:chExt cx="11722913" cy="6556975"/>
          </a:xfrm>
        </p:grpSpPr>
        <p:sp>
          <p:nvSpPr>
            <p:cNvPr id="13" name="Can 12"/>
            <p:cNvSpPr/>
            <p:nvPr/>
          </p:nvSpPr>
          <p:spPr bwMode="auto">
            <a:xfrm>
              <a:off x="1317625" y="4013200"/>
              <a:ext cx="1296988"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14" name="TextBox 13"/>
            <p:cNvSpPr txBox="1"/>
            <p:nvPr/>
          </p:nvSpPr>
          <p:spPr>
            <a:xfrm>
              <a:off x="4630738" y="4300538"/>
              <a:ext cx="3167062" cy="1017853"/>
            </a:xfrm>
            <a:prstGeom prst="rect">
              <a:avLst/>
            </a:prstGeom>
            <a:solidFill>
              <a:schemeClr val="bg2">
                <a:lumMod val="40000"/>
                <a:lumOff val="60000"/>
              </a:schemeClr>
            </a:solidFill>
            <a:ln>
              <a:solidFill>
                <a:schemeClr val="tx1"/>
              </a:solidFill>
            </a:ln>
          </p:spPr>
          <p:txBody>
            <a:bodyPr>
              <a:spAutoFit/>
            </a:bodyPr>
            <a:lstStyle/>
            <a:p>
              <a:pPr algn="ctr">
                <a:defRPr/>
              </a:pPr>
              <a:r>
                <a:rPr lang="en-US" sz="1400" dirty="0"/>
                <a:t>Graph Construction Procedure</a:t>
              </a:r>
            </a:p>
          </p:txBody>
        </p:sp>
        <p:sp>
          <p:nvSpPr>
            <p:cNvPr id="15" name="TextBox 9"/>
            <p:cNvSpPr txBox="1">
              <a:spLocks noChangeArrowheads="1"/>
            </p:cNvSpPr>
            <p:nvPr/>
          </p:nvSpPr>
          <p:spPr bwMode="auto">
            <a:xfrm>
              <a:off x="935812" y="5434011"/>
              <a:ext cx="3221925" cy="1017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t>Input Data</a:t>
              </a:r>
            </a:p>
          </p:txBody>
        </p:sp>
        <p:sp>
          <p:nvSpPr>
            <p:cNvPr id="16" name="Can 15"/>
            <p:cNvSpPr/>
            <p:nvPr/>
          </p:nvSpPr>
          <p:spPr bwMode="auto">
            <a:xfrm>
              <a:off x="9815513" y="4013200"/>
              <a:ext cx="1295400"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17" name="TextBox 13"/>
            <p:cNvSpPr txBox="1">
              <a:spLocks noChangeArrowheads="1"/>
            </p:cNvSpPr>
            <p:nvPr/>
          </p:nvSpPr>
          <p:spPr bwMode="auto">
            <a:xfrm>
              <a:off x="8553450" y="5383506"/>
              <a:ext cx="4105275" cy="1017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t>Graph Database</a:t>
              </a:r>
            </a:p>
          </p:txBody>
        </p:sp>
        <p:sp>
          <p:nvSpPr>
            <p:cNvPr id="18" name="TextBox 17"/>
            <p:cNvSpPr txBox="1"/>
            <p:nvPr/>
          </p:nvSpPr>
          <p:spPr>
            <a:xfrm>
              <a:off x="8878888" y="7833324"/>
              <a:ext cx="3168649" cy="647701"/>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Machine Learning</a:t>
              </a:r>
            </a:p>
          </p:txBody>
        </p:sp>
        <p:sp>
          <p:nvSpPr>
            <p:cNvPr id="19" name="Line 23"/>
            <p:cNvSpPr>
              <a:spLocks noChangeShapeType="1"/>
            </p:cNvSpPr>
            <p:nvPr/>
          </p:nvSpPr>
          <p:spPr bwMode="auto">
            <a:xfrm rot="10800000" flipH="1" flipV="1">
              <a:off x="2614613" y="4732338"/>
              <a:ext cx="2016125"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0" name="Line 23"/>
            <p:cNvSpPr>
              <a:spLocks noChangeShapeType="1"/>
            </p:cNvSpPr>
            <p:nvPr/>
          </p:nvSpPr>
          <p:spPr bwMode="auto">
            <a:xfrm rot="10800000" flipH="1" flipV="1">
              <a:off x="7797800" y="4732338"/>
              <a:ext cx="2017713"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1" name="Line 23"/>
            <p:cNvSpPr>
              <a:spLocks noChangeShapeType="1"/>
            </p:cNvSpPr>
            <p:nvPr/>
          </p:nvSpPr>
          <p:spPr bwMode="auto">
            <a:xfrm rot="10800000" flipH="1" flipV="1">
              <a:off x="10606087" y="6418168"/>
              <a:ext cx="0" cy="1439864"/>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2" name="Line 23"/>
            <p:cNvSpPr>
              <a:spLocks noChangeShapeType="1"/>
            </p:cNvSpPr>
            <p:nvPr/>
          </p:nvSpPr>
          <p:spPr bwMode="auto">
            <a:xfrm rot="10800000" flipH="1">
              <a:off x="10247313" y="6344050"/>
              <a:ext cx="0" cy="1439864"/>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3" name="TextBox 22"/>
            <p:cNvSpPr txBox="1"/>
            <p:nvPr/>
          </p:nvSpPr>
          <p:spPr>
            <a:xfrm>
              <a:off x="8878888" y="1924050"/>
              <a:ext cx="3168650" cy="649288"/>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Mobile Application</a:t>
              </a:r>
            </a:p>
          </p:txBody>
        </p:sp>
        <p:sp>
          <p:nvSpPr>
            <p:cNvPr id="24" name="Line 23"/>
            <p:cNvSpPr>
              <a:spLocks noChangeShapeType="1"/>
            </p:cNvSpPr>
            <p:nvPr/>
          </p:nvSpPr>
          <p:spPr bwMode="auto">
            <a:xfrm rot="10800000" flipH="1" flipV="1">
              <a:off x="10606088" y="2573338"/>
              <a:ext cx="0" cy="14398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5" name="Line 23"/>
            <p:cNvSpPr>
              <a:spLocks noChangeShapeType="1"/>
            </p:cNvSpPr>
            <p:nvPr/>
          </p:nvSpPr>
          <p:spPr bwMode="auto">
            <a:xfrm rot="10800000" flipH="1">
              <a:off x="10247313" y="2573338"/>
              <a:ext cx="0" cy="14398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6" name="TextBox 25"/>
            <p:cNvSpPr txBox="1"/>
            <p:nvPr/>
          </p:nvSpPr>
          <p:spPr>
            <a:xfrm>
              <a:off x="5133975" y="1924050"/>
              <a:ext cx="3168650" cy="649288"/>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Visualisation</a:t>
              </a:r>
            </a:p>
          </p:txBody>
        </p:sp>
        <p:sp>
          <p:nvSpPr>
            <p:cNvPr id="27" name="Line 23"/>
            <p:cNvSpPr>
              <a:spLocks noChangeShapeType="1"/>
            </p:cNvSpPr>
            <p:nvPr/>
          </p:nvSpPr>
          <p:spPr bwMode="auto">
            <a:xfrm rot="10800000">
              <a:off x="8302625" y="2573338"/>
              <a:ext cx="1512888" cy="16557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8" name="Line 23"/>
            <p:cNvSpPr>
              <a:spLocks noChangeShapeType="1"/>
            </p:cNvSpPr>
            <p:nvPr/>
          </p:nvSpPr>
          <p:spPr bwMode="auto">
            <a:xfrm rot="10800000" flipH="1">
              <a:off x="8302625" y="2212975"/>
              <a:ext cx="576263"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9" name="Line 23"/>
            <p:cNvSpPr>
              <a:spLocks noChangeShapeType="1"/>
            </p:cNvSpPr>
            <p:nvPr/>
          </p:nvSpPr>
          <p:spPr bwMode="auto">
            <a:xfrm rot="10800000" flipH="1" flipV="1">
              <a:off x="7942560" y="8119271"/>
              <a:ext cx="936005"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grpSp>
      <p:pic>
        <p:nvPicPr>
          <p:cNvPr id="31" name="Picture 30" descr="bowi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1916" y="3718659"/>
            <a:ext cx="835496" cy="749641"/>
          </a:xfrm>
          <a:prstGeom prst="rect">
            <a:avLst/>
          </a:prstGeom>
        </p:spPr>
      </p:pic>
      <p:pic>
        <p:nvPicPr>
          <p:cNvPr id="32" name="Picture 31" descr="harrison.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75" y="3712004"/>
            <a:ext cx="834618" cy="756296"/>
          </a:xfrm>
          <a:prstGeom prst="rect">
            <a:avLst/>
          </a:prstGeom>
        </p:spPr>
      </p:pic>
      <p:sp>
        <p:nvSpPr>
          <p:cNvPr id="2" name="Rectangle 1"/>
          <p:cNvSpPr/>
          <p:nvPr/>
        </p:nvSpPr>
        <p:spPr>
          <a:xfrm>
            <a:off x="463176" y="4470090"/>
            <a:ext cx="6217024" cy="307777"/>
          </a:xfrm>
          <a:prstGeom prst="rect">
            <a:avLst/>
          </a:prstGeom>
        </p:spPr>
        <p:txBody>
          <a:bodyPr wrap="square">
            <a:spAutoFit/>
          </a:bodyPr>
          <a:lstStyle/>
          <a:p>
            <a:r>
              <a:rPr lang="en-US" sz="1400" dirty="0">
                <a:solidFill>
                  <a:schemeClr val="tx2"/>
                </a:solidFill>
              </a:rPr>
              <a:t>Wei Liu, </a:t>
            </a:r>
            <a:r>
              <a:rPr lang="en-US" sz="1400" u="sng" dirty="0">
                <a:solidFill>
                  <a:schemeClr val="tx2"/>
                </a:solidFill>
              </a:rPr>
              <a:t>Harrison Sweeney</a:t>
            </a:r>
            <a:r>
              <a:rPr lang="en-US" sz="1400" dirty="0">
                <a:solidFill>
                  <a:schemeClr val="tx2"/>
                </a:solidFill>
              </a:rPr>
              <a:t>, </a:t>
            </a:r>
            <a:r>
              <a:rPr lang="en-US" sz="1400" u="sng" dirty="0">
                <a:solidFill>
                  <a:schemeClr val="tx2"/>
                </a:solidFill>
              </a:rPr>
              <a:t>Bo Chung</a:t>
            </a:r>
            <a:r>
              <a:rPr lang="en-US" sz="1400" dirty="0">
                <a:solidFill>
                  <a:schemeClr val="tx2"/>
                </a:solidFill>
              </a:rPr>
              <a:t>, &amp; David Glance. (2014). </a:t>
            </a:r>
          </a:p>
        </p:txBody>
      </p:sp>
      <p:sp>
        <p:nvSpPr>
          <p:cNvPr id="33" name="TextBox 32"/>
          <p:cNvSpPr txBox="1"/>
          <p:nvPr/>
        </p:nvSpPr>
        <p:spPr>
          <a:xfrm>
            <a:off x="4139828" y="4221965"/>
            <a:ext cx="2218417" cy="338554"/>
          </a:xfrm>
          <a:prstGeom prst="rect">
            <a:avLst/>
          </a:prstGeom>
          <a:noFill/>
        </p:spPr>
        <p:txBody>
          <a:bodyPr wrap="square" rtlCol="0">
            <a:spAutoFit/>
          </a:bodyPr>
          <a:lstStyle/>
          <a:p>
            <a:r>
              <a:rPr lang="en-US" sz="1600" dirty="0" smtClean="0"/>
              <a:t>Additional Data</a:t>
            </a:r>
            <a:endParaRPr lang="en-US" sz="1600" dirty="0"/>
          </a:p>
        </p:txBody>
      </p:sp>
    </p:spTree>
    <p:extLst>
      <p:ext uri="{BB962C8B-B14F-4D97-AF65-F5344CB8AC3E}">
        <p14:creationId xmlns:p14="http://schemas.microsoft.com/office/powerpoint/2010/main" val="2236968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Graph Example 1 </a:t>
            </a:r>
            <a:endParaRPr lang="en-AU" b="1" dirty="0" smtClean="0">
              <a:solidFill>
                <a:srgbClr val="A40F6C"/>
              </a:solidFill>
            </a:endParaRPr>
          </a:p>
        </p:txBody>
      </p:sp>
      <p:pic>
        <p:nvPicPr>
          <p:cNvPr id="34" name="Content Placeholder 3" descr="screenshot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60400" y="1744942"/>
            <a:ext cx="6908800" cy="2849680"/>
          </a:xfrm>
          <a:prstGeom prst="rect">
            <a:avLst/>
          </a:prstGeom>
        </p:spPr>
      </p:pic>
    </p:spTree>
    <p:extLst>
      <p:ext uri="{BB962C8B-B14F-4D97-AF65-F5344CB8AC3E}">
        <p14:creationId xmlns:p14="http://schemas.microsoft.com/office/powerpoint/2010/main" val="1768684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Expended Graph</a:t>
            </a:r>
            <a:endParaRPr lang="en-AU" b="1" dirty="0" smtClean="0">
              <a:solidFill>
                <a:srgbClr val="A40F6C"/>
              </a:solidFill>
            </a:endParaRPr>
          </a:p>
        </p:txBody>
      </p:sp>
      <p:pic>
        <p:nvPicPr>
          <p:cNvPr id="10" name="Content Placeholder 3" descr="screenshot2.png"/>
          <p:cNvPicPr>
            <a:picLocks noChangeAspect="1"/>
          </p:cNvPicPr>
          <p:nvPr/>
        </p:nvPicPr>
        <p:blipFill>
          <a:blip r:embed="rId3" cstate="screen">
            <a:extLst>
              <a:ext uri="{28A0092B-C50C-407E-A947-70E740481C1C}">
                <a14:useLocalDpi xmlns:a14="http://schemas.microsoft.com/office/drawing/2010/main"/>
              </a:ext>
            </a:extLst>
          </a:blip>
          <a:srcRect l="3399" r="3399"/>
          <a:stretch>
            <a:fillRect/>
          </a:stretch>
        </p:blipFill>
        <p:spPr>
          <a:xfrm>
            <a:off x="564774" y="1598267"/>
            <a:ext cx="7512425" cy="3098658"/>
          </a:xfrm>
          <a:prstGeom prst="rect">
            <a:avLst/>
          </a:prstGeom>
        </p:spPr>
      </p:pic>
    </p:spTree>
    <p:extLst>
      <p:ext uri="{BB962C8B-B14F-4D97-AF65-F5344CB8AC3E}">
        <p14:creationId xmlns:p14="http://schemas.microsoft.com/office/powerpoint/2010/main" val="3881534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Further Expansion</a:t>
            </a:r>
            <a:endParaRPr lang="en-AU" b="1" dirty="0" smtClean="0">
              <a:solidFill>
                <a:srgbClr val="A40F6C"/>
              </a:solidFill>
            </a:endParaRPr>
          </a:p>
        </p:txBody>
      </p:sp>
      <p:pic>
        <p:nvPicPr>
          <p:cNvPr id="9" name="Content Placeholder 3" descr="screenshot3.png"/>
          <p:cNvPicPr>
            <a:picLocks noChangeAspect="1"/>
          </p:cNvPicPr>
          <p:nvPr/>
        </p:nvPicPr>
        <p:blipFill>
          <a:blip r:embed="rId3" cstate="screen">
            <a:extLst>
              <a:ext uri="{28A0092B-C50C-407E-A947-70E740481C1C}">
                <a14:useLocalDpi xmlns:a14="http://schemas.microsoft.com/office/drawing/2010/main"/>
              </a:ext>
            </a:extLst>
          </a:blip>
          <a:srcRect l="4071" r="4071"/>
          <a:stretch>
            <a:fillRect/>
          </a:stretch>
        </p:blipFill>
        <p:spPr>
          <a:xfrm>
            <a:off x="564775" y="1642048"/>
            <a:ext cx="7672670" cy="3164754"/>
          </a:xfrm>
          <a:prstGeom prst="rect">
            <a:avLst/>
          </a:prstGeom>
        </p:spPr>
      </p:pic>
    </p:spTree>
    <p:extLst>
      <p:ext uri="{BB962C8B-B14F-4D97-AF65-F5344CB8AC3E}">
        <p14:creationId xmlns:p14="http://schemas.microsoft.com/office/powerpoint/2010/main" val="2855595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Mobile App</a:t>
            </a:r>
            <a:endParaRPr lang="en-AU" b="1" dirty="0" smtClean="0">
              <a:solidFill>
                <a:srgbClr val="A40F6C"/>
              </a:solidFill>
            </a:endParaRPr>
          </a:p>
        </p:txBody>
      </p:sp>
      <p:pic>
        <p:nvPicPr>
          <p:cNvPr id="9" name="Picture 8" descr="results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3894" y="1722817"/>
            <a:ext cx="2464874" cy="27729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descr="results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75" y="1727200"/>
            <a:ext cx="2460978" cy="2768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8153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575176" cy="1194733"/>
          </a:xfrm>
        </p:spPr>
        <p:txBody>
          <a:bodyPr/>
          <a:lstStyle/>
          <a:p>
            <a:r>
              <a:rPr lang="en-US" dirty="0"/>
              <a:t>12.4.3 Medical term extraction</a:t>
            </a:r>
          </a:p>
        </p:txBody>
      </p:sp>
      <p:sp>
        <p:nvSpPr>
          <p:cNvPr id="3" name="Rectangle 2"/>
          <p:cNvSpPr/>
          <p:nvPr/>
        </p:nvSpPr>
        <p:spPr>
          <a:xfrm>
            <a:off x="3624640" y="2387084"/>
            <a:ext cx="1894719" cy="369332"/>
          </a:xfrm>
          <a:prstGeom prst="rect">
            <a:avLst/>
          </a:prstGeom>
        </p:spPr>
        <p:txBody>
          <a:bodyPr wrap="none">
            <a:spAutoFit/>
          </a:bodyPr>
          <a:lstStyle/>
          <a:p>
            <a:r>
              <a:rPr lang="en-US" dirty="0"/>
              <a:t>Genetic Algorithm</a:t>
            </a:r>
          </a:p>
        </p:txBody>
      </p:sp>
      <p:sp>
        <p:nvSpPr>
          <p:cNvPr id="4" name="Rectangle 3"/>
          <p:cNvSpPr/>
          <p:nvPr/>
        </p:nvSpPr>
        <p:spPr>
          <a:xfrm>
            <a:off x="3029751" y="2387084"/>
            <a:ext cx="3084498" cy="369332"/>
          </a:xfrm>
          <a:prstGeom prst="rect">
            <a:avLst/>
          </a:prstGeom>
        </p:spPr>
        <p:txBody>
          <a:bodyPr wrap="none">
            <a:spAutoFit/>
          </a:bodyPr>
          <a:lstStyle/>
          <a:p>
            <a:r>
              <a:rPr lang="en-US" dirty="0"/>
              <a:t>12.4.3 Medical term extraction</a:t>
            </a:r>
          </a:p>
        </p:txBody>
      </p:sp>
    </p:spTree>
    <p:extLst>
      <p:ext uri="{BB962C8B-B14F-4D97-AF65-F5344CB8AC3E}">
        <p14:creationId xmlns:p14="http://schemas.microsoft.com/office/powerpoint/2010/main" val="310245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Association Rule Mining</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a:xfrm>
            <a:off x="463176" y="4567399"/>
            <a:ext cx="6950075" cy="216647"/>
          </a:xfrm>
        </p:spPr>
        <p:txBody>
          <a:bodyPr/>
          <a:lstStyle/>
          <a:p>
            <a:r>
              <a:rPr lang="en-AU" dirty="0" smtClean="0">
                <a:solidFill>
                  <a:srgbClr val="000000"/>
                </a:solidFill>
              </a:rPr>
              <a:t>Text </a:t>
            </a:r>
            <a:r>
              <a:rPr lang="en-AU" dirty="0">
                <a:solidFill>
                  <a:srgbClr val="000000"/>
                </a:solidFill>
              </a:rPr>
              <a:t>Mining - </a:t>
            </a:r>
            <a:r>
              <a:rPr lang="en-US" dirty="0">
                <a:solidFill>
                  <a:srgbClr val="000000"/>
                </a:solidFill>
              </a:rPr>
              <a:t>http://</a:t>
            </a:r>
            <a:r>
              <a:rPr lang="en-US" dirty="0" err="1">
                <a:solidFill>
                  <a:srgbClr val="000000"/>
                </a:solidFill>
              </a:rPr>
              <a:t>agent.csse.uwa.edu.au</a:t>
            </a:r>
            <a:r>
              <a:rPr lang="en-US" dirty="0">
                <a:solidFill>
                  <a:srgbClr val="000000"/>
                </a:solidFill>
              </a:rPr>
              <a:t>/</a:t>
            </a:r>
            <a:r>
              <a:rPr lang="en-US" dirty="0" err="1">
                <a:solidFill>
                  <a:srgbClr val="000000"/>
                </a:solidFill>
              </a:rPr>
              <a:t>aquila</a:t>
            </a:r>
            <a:endParaRPr lang="en-AU" dirty="0">
              <a:solidFill>
                <a:srgbClr val="000000"/>
              </a:solidFill>
            </a:endParaRPr>
          </a:p>
          <a:p>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Content Placeholder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0432" y="1603399"/>
            <a:ext cx="4914055" cy="29640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928" y="1881181"/>
            <a:ext cx="8001458" cy="2233619"/>
          </a:xfrm>
          <a:prstGeom prst="rect">
            <a:avLst/>
          </a:prstGeom>
        </p:spPr>
      </p:pic>
    </p:spTree>
    <p:extLst>
      <p:ext uri="{BB962C8B-B14F-4D97-AF65-F5344CB8AC3E}">
        <p14:creationId xmlns:p14="http://schemas.microsoft.com/office/powerpoint/2010/main" val="280796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12.4.3 Medical term extraction</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4" name="Rectangle 3"/>
          <p:cNvSpPr/>
          <p:nvPr/>
        </p:nvSpPr>
        <p:spPr>
          <a:xfrm>
            <a:off x="501276" y="4815751"/>
            <a:ext cx="6471024" cy="307777"/>
          </a:xfrm>
          <a:prstGeom prst="rect">
            <a:avLst/>
          </a:prstGeom>
        </p:spPr>
        <p:txBody>
          <a:bodyPr wrap="square">
            <a:spAutoFit/>
          </a:bodyPr>
          <a:lstStyle/>
          <a:p>
            <a:r>
              <a:rPr lang="en-US" sz="1400" dirty="0">
                <a:solidFill>
                  <a:srgbClr val="000000"/>
                </a:solidFill>
              </a:rPr>
              <a:t>Wei Liu, Bo Chung, </a:t>
            </a:r>
            <a:r>
              <a:rPr lang="en-US" sz="1400" u="sng" dirty="0" err="1">
                <a:solidFill>
                  <a:srgbClr val="000000"/>
                </a:solidFill>
              </a:rPr>
              <a:t>Rui</a:t>
            </a:r>
            <a:r>
              <a:rPr lang="en-US" sz="1400" u="sng" dirty="0">
                <a:solidFill>
                  <a:srgbClr val="000000"/>
                </a:solidFill>
              </a:rPr>
              <a:t> Wang</a:t>
            </a:r>
            <a:r>
              <a:rPr lang="en-US" sz="1400" dirty="0">
                <a:solidFill>
                  <a:srgbClr val="000000"/>
                </a:solidFill>
              </a:rPr>
              <a:t>, Nigel </a:t>
            </a:r>
            <a:r>
              <a:rPr lang="en-US" sz="1400" dirty="0" err="1">
                <a:solidFill>
                  <a:srgbClr val="000000"/>
                </a:solidFill>
              </a:rPr>
              <a:t>Morlet</a:t>
            </a:r>
            <a:r>
              <a:rPr lang="en-US" sz="1400" dirty="0">
                <a:solidFill>
                  <a:srgbClr val="000000"/>
                </a:solidFill>
              </a:rPr>
              <a:t> and Jonathon Ng, 2015 (under review)</a:t>
            </a:r>
          </a:p>
        </p:txBody>
      </p:sp>
      <p:pic>
        <p:nvPicPr>
          <p:cNvPr id="12" name="Picture 11"/>
          <p:cNvPicPr>
            <a:picLocks noChangeAspect="1"/>
          </p:cNvPicPr>
          <p:nvPr/>
        </p:nvPicPr>
        <p:blipFill>
          <a:blip r:embed="rId3"/>
          <a:stretch>
            <a:fillRect/>
          </a:stretch>
        </p:blipFill>
        <p:spPr>
          <a:xfrm>
            <a:off x="609600" y="643031"/>
            <a:ext cx="7456500" cy="4172720"/>
          </a:xfrm>
          <a:prstGeom prst="rect">
            <a:avLst/>
          </a:prstGeom>
        </p:spPr>
      </p:pic>
      <p:pic>
        <p:nvPicPr>
          <p:cNvPr id="13" name="Picture 12" descr="rui.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8801" y="4297478"/>
            <a:ext cx="732472" cy="672162"/>
          </a:xfrm>
          <a:prstGeom prst="rect">
            <a:avLst/>
          </a:prstGeom>
        </p:spPr>
      </p:pic>
    </p:spTree>
    <p:extLst>
      <p:ext uri="{BB962C8B-B14F-4D97-AF65-F5344CB8AC3E}">
        <p14:creationId xmlns:p14="http://schemas.microsoft.com/office/powerpoint/2010/main" val="85516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Medical Term </a:t>
            </a:r>
            <a:r>
              <a:rPr lang="en-AU" b="1" dirty="0" smtClean="0">
                <a:solidFill>
                  <a:srgbClr val="A40F6C"/>
                </a:solidFill>
              </a:rPr>
              <a:t>Extraction</a:t>
            </a:r>
          </a:p>
          <a:p>
            <a:pPr marL="0" indent="0">
              <a:buNone/>
            </a:pPr>
            <a:endParaRPr lang="en-AU" dirty="0" smtClean="0"/>
          </a:p>
          <a:p>
            <a:r>
              <a:rPr lang="en-US" dirty="0"/>
              <a:t>An important predecessor step before medical entity recognition, which requires a follow-up step of entity type assignment. </a:t>
            </a:r>
          </a:p>
          <a:p>
            <a:r>
              <a:rPr lang="en-US" dirty="0"/>
              <a:t>For corpus within a single domain, there is only unit-hood necessary.</a:t>
            </a:r>
          </a:p>
          <a:p>
            <a:pPr lvl="1"/>
            <a:r>
              <a:rPr lang="en-US" sz="1400" dirty="0"/>
              <a:t>Sequence mining technique: </a:t>
            </a:r>
            <a:r>
              <a:rPr lang="en-US" sz="1400" dirty="0" err="1"/>
              <a:t>PrefixSpan</a:t>
            </a:r>
            <a:endParaRPr lang="en-US" sz="1400" dirty="0"/>
          </a:p>
          <a:p>
            <a:pPr lvl="1"/>
            <a:r>
              <a:rPr lang="en-US" sz="1400" dirty="0"/>
              <a:t>Hybrid of linguistic and statistical information: </a:t>
            </a:r>
            <a:r>
              <a:rPr lang="en-US" sz="1400" dirty="0" err="1"/>
              <a:t>CValue</a:t>
            </a:r>
            <a:endParaRPr lang="en-US" sz="1400" dirty="0"/>
          </a:p>
          <a:p>
            <a:pPr lvl="1"/>
            <a:r>
              <a:rPr lang="en-US" sz="1400" dirty="0"/>
              <a:t>Voting and graph based method: </a:t>
            </a:r>
            <a:r>
              <a:rPr lang="en-US" sz="1400" dirty="0" err="1"/>
              <a:t>TextRank</a:t>
            </a:r>
            <a:endParaRPr lang="en-US" sz="1400" dirty="0"/>
          </a:p>
        </p:txBody>
      </p:sp>
    </p:spTree>
    <p:extLst>
      <p:ext uri="{BB962C8B-B14F-4D97-AF65-F5344CB8AC3E}">
        <p14:creationId xmlns:p14="http://schemas.microsoft.com/office/powerpoint/2010/main" val="659755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169613"/>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Before Filtering (top and bottom 10</a:t>
            </a:r>
            <a:r>
              <a:rPr lang="en-AU" b="1" dirty="0" smtClean="0">
                <a:solidFill>
                  <a:srgbClr val="A40F6C"/>
                </a:solidFill>
              </a:rPr>
              <a:t>)</a:t>
            </a:r>
            <a:endParaRPr lang="en-AU" dirty="0" smtClean="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5013" t="3521"/>
          <a:stretch/>
        </p:blipFill>
        <p:spPr>
          <a:xfrm>
            <a:off x="564775" y="1530235"/>
            <a:ext cx="4244007" cy="1560763"/>
          </a:xfrm>
          <a:prstGeom prst="rect">
            <a:avLst/>
          </a:prstGeom>
        </p:spPr>
      </p:pic>
      <p:pic>
        <p:nvPicPr>
          <p:cNvPr id="9" name="Picture 8"/>
          <p:cNvPicPr>
            <a:picLocks noChangeAspect="1"/>
          </p:cNvPicPr>
          <p:nvPr/>
        </p:nvPicPr>
        <p:blipFill>
          <a:blip r:embed="rId4"/>
          <a:stretch>
            <a:fillRect/>
          </a:stretch>
        </p:blipFill>
        <p:spPr>
          <a:xfrm>
            <a:off x="564775" y="3089088"/>
            <a:ext cx="7271125" cy="1694958"/>
          </a:xfrm>
          <a:prstGeom prst="rect">
            <a:avLst/>
          </a:prstGeom>
        </p:spPr>
      </p:pic>
    </p:spTree>
    <p:extLst>
      <p:ext uri="{BB962C8B-B14F-4D97-AF65-F5344CB8AC3E}">
        <p14:creationId xmlns:p14="http://schemas.microsoft.com/office/powerpoint/2010/main" val="3852713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169613"/>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After filtering (top and bottom 10)</a:t>
            </a:r>
            <a:endParaRPr lang="en-AU" dirty="0" smtClean="0"/>
          </a:p>
        </p:txBody>
      </p:sp>
      <p:pic>
        <p:nvPicPr>
          <p:cNvPr id="11" name="Picture 10"/>
          <p:cNvPicPr>
            <a:picLocks noChangeAspect="1"/>
          </p:cNvPicPr>
          <p:nvPr/>
        </p:nvPicPr>
        <p:blipFill>
          <a:blip r:embed="rId3"/>
          <a:stretch>
            <a:fillRect/>
          </a:stretch>
        </p:blipFill>
        <p:spPr>
          <a:xfrm>
            <a:off x="564775" y="3188526"/>
            <a:ext cx="6879014" cy="1641937"/>
          </a:xfrm>
          <a:prstGeom prst="rect">
            <a:avLst/>
          </a:prstGeom>
        </p:spPr>
      </p:pic>
      <p:pic>
        <p:nvPicPr>
          <p:cNvPr id="12" name="Picture 11"/>
          <p:cNvPicPr>
            <a:picLocks noChangeAspect="1"/>
          </p:cNvPicPr>
          <p:nvPr/>
        </p:nvPicPr>
        <p:blipFill>
          <a:blip r:embed="rId4"/>
          <a:stretch>
            <a:fillRect/>
          </a:stretch>
        </p:blipFill>
        <p:spPr>
          <a:xfrm>
            <a:off x="658664" y="1454035"/>
            <a:ext cx="4980136" cy="1658291"/>
          </a:xfrm>
          <a:prstGeom prst="rect">
            <a:avLst/>
          </a:prstGeom>
        </p:spPr>
      </p:pic>
    </p:spTree>
    <p:extLst>
      <p:ext uri="{BB962C8B-B14F-4D97-AF65-F5344CB8AC3E}">
        <p14:creationId xmlns:p14="http://schemas.microsoft.com/office/powerpoint/2010/main" val="3081477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676776" cy="1194733"/>
          </a:xfrm>
        </p:spPr>
        <p:txBody>
          <a:bodyPr/>
          <a:lstStyle/>
          <a:p>
            <a:r>
              <a:rPr lang="en-US" sz="4400" dirty="0"/>
              <a:t>12.4.5 </a:t>
            </a:r>
            <a:r>
              <a:rPr lang="en-US" sz="4400" dirty="0" smtClean="0"/>
              <a:t>PUBMED Rank </a:t>
            </a:r>
            <a:r>
              <a:rPr lang="en-US" sz="4400" dirty="0"/>
              <a:t>clustering</a:t>
            </a:r>
            <a:endParaRPr lang="en-US" sz="4200" dirty="0"/>
          </a:p>
        </p:txBody>
      </p:sp>
    </p:spTree>
    <p:extLst>
      <p:ext uri="{BB962C8B-B14F-4D97-AF65-F5344CB8AC3E}">
        <p14:creationId xmlns:p14="http://schemas.microsoft.com/office/powerpoint/2010/main" val="1656308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Author Name Disambiguation PubMed</a:t>
            </a:r>
            <a:endParaRPr lang="en-US" dirty="0"/>
          </a:p>
        </p:txBody>
      </p:sp>
      <p:pic>
        <p:nvPicPr>
          <p:cNvPr id="4" name="Picture 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 y="1216205"/>
            <a:ext cx="8884096" cy="3241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565072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2" name="Rectangle 1"/>
          <p:cNvSpPr/>
          <p:nvPr/>
        </p:nvSpPr>
        <p:spPr>
          <a:xfrm>
            <a:off x="596900" y="1267096"/>
            <a:ext cx="3091812" cy="307777"/>
          </a:xfrm>
          <a:prstGeom prst="rect">
            <a:avLst/>
          </a:prstGeom>
        </p:spPr>
        <p:txBody>
          <a:bodyPr wrap="none">
            <a:spAutoFit/>
          </a:bodyPr>
          <a:lstStyle/>
          <a:p>
            <a:r>
              <a:rPr lang="en-AU" sz="1400" b="1" dirty="0">
                <a:solidFill>
                  <a:srgbClr val="A40F6C"/>
                </a:solidFill>
              </a:rPr>
              <a:t>Author Name Disambiguation PubMed</a:t>
            </a:r>
          </a:p>
        </p:txBody>
      </p:sp>
      <p:pic>
        <p:nvPicPr>
          <p:cNvPr id="10" name="Picture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6900" y="1552782"/>
            <a:ext cx="8077200" cy="2947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4" name="Rectangle 3"/>
          <p:cNvSpPr/>
          <p:nvPr/>
        </p:nvSpPr>
        <p:spPr>
          <a:xfrm>
            <a:off x="524806" y="4653757"/>
            <a:ext cx="6045200" cy="307777"/>
          </a:xfrm>
          <a:prstGeom prst="rect">
            <a:avLst/>
          </a:prstGeom>
        </p:spPr>
        <p:txBody>
          <a:bodyPr wrap="square">
            <a:spAutoFit/>
          </a:bodyPr>
          <a:lstStyle/>
          <a:p>
            <a:r>
              <a:rPr lang="en-US" sz="1400" dirty="0">
                <a:solidFill>
                  <a:srgbClr val="000000"/>
                </a:solidFill>
              </a:rPr>
              <a:t>Arvin </a:t>
            </a:r>
            <a:r>
              <a:rPr lang="en-US" sz="1400" dirty="0" err="1">
                <a:solidFill>
                  <a:srgbClr val="000000"/>
                </a:solidFill>
              </a:rPr>
              <a:t>Varadharajalu</a:t>
            </a:r>
            <a:r>
              <a:rPr lang="en-US" sz="1400" dirty="0">
                <a:solidFill>
                  <a:srgbClr val="000000"/>
                </a:solidFill>
              </a:rPr>
              <a:t>, Wei Liu, Wilson </a:t>
            </a:r>
            <a:r>
              <a:rPr lang="en-US" sz="1400" dirty="0" smtClean="0">
                <a:solidFill>
                  <a:srgbClr val="000000"/>
                </a:solidFill>
              </a:rPr>
              <a:t>Wong </a:t>
            </a:r>
            <a:r>
              <a:rPr lang="en-US" sz="1400" dirty="0">
                <a:solidFill>
                  <a:srgbClr val="000000"/>
                </a:solidFill>
              </a:rPr>
              <a:t>(2011) </a:t>
            </a:r>
          </a:p>
        </p:txBody>
      </p:sp>
      <p:pic>
        <p:nvPicPr>
          <p:cNvPr id="11"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4363054" y="4386509"/>
            <a:ext cx="793146" cy="722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747364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2" descr="C:\Users\Arvin\Desktop\Capture.PNG"/>
          <p:cNvPicPr>
            <a:picLocks noChangeAspect="1" noChangeArrowheads="1"/>
          </p:cNvPicPr>
          <p:nvPr/>
        </p:nvPicPr>
        <p:blipFill>
          <a:blip r:embed="rId3" cstate="screen">
            <a:extLst>
              <a:ext uri="{28A0092B-C50C-407E-A947-70E740481C1C}">
                <a14:useLocalDpi xmlns:a14="http://schemas.microsoft.com/office/drawing/2010/main"/>
              </a:ext>
            </a:extLst>
          </a:blip>
          <a:srcRect t="2328" b="2328"/>
          <a:stretch>
            <a:fillRect/>
          </a:stretch>
        </p:blipFill>
        <p:spPr bwMode="auto">
          <a:xfrm>
            <a:off x="1765300" y="1202479"/>
            <a:ext cx="6489700" cy="2830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728455" y="1267096"/>
            <a:ext cx="762636" cy="307777"/>
          </a:xfrm>
          <a:prstGeom prst="rect">
            <a:avLst/>
          </a:prstGeom>
        </p:spPr>
        <p:txBody>
          <a:bodyPr wrap="none">
            <a:spAutoFit/>
          </a:bodyPr>
          <a:lstStyle/>
          <a:p>
            <a:r>
              <a:rPr lang="en-AU" sz="1400" b="1" dirty="0" err="1">
                <a:solidFill>
                  <a:srgbClr val="A40F6C"/>
                </a:solidFill>
              </a:rPr>
              <a:t>NetClus</a:t>
            </a:r>
            <a:endParaRPr lang="en-AU" sz="1400" b="1" dirty="0">
              <a:solidFill>
                <a:srgbClr val="A40F6C"/>
              </a:solidFill>
            </a:endParaRPr>
          </a:p>
        </p:txBody>
      </p:sp>
      <p:sp>
        <p:nvSpPr>
          <p:cNvPr id="4" name="Rectangle 3"/>
          <p:cNvSpPr/>
          <p:nvPr/>
        </p:nvSpPr>
        <p:spPr>
          <a:xfrm>
            <a:off x="412376" y="4071330"/>
            <a:ext cx="7791824" cy="738664"/>
          </a:xfrm>
          <a:prstGeom prst="rect">
            <a:avLst/>
          </a:prstGeom>
        </p:spPr>
        <p:txBody>
          <a:bodyPr wrap="square">
            <a:spAutoFit/>
          </a:bodyPr>
          <a:lstStyle/>
          <a:p>
            <a:pPr marL="68263"/>
            <a:r>
              <a:rPr lang="en-US" sz="1400" dirty="0" err="1">
                <a:solidFill>
                  <a:srgbClr val="000000"/>
                </a:solidFill>
                <a:ea typeface="ＭＳ Ｐゴシック" charset="0"/>
                <a:cs typeface="Calibri"/>
              </a:rPr>
              <a:t>Yizhou</a:t>
            </a:r>
            <a:r>
              <a:rPr lang="en-US" sz="1400" dirty="0">
                <a:solidFill>
                  <a:srgbClr val="000000"/>
                </a:solidFill>
                <a:ea typeface="ＭＳ Ｐゴシック" charset="0"/>
                <a:cs typeface="Calibri"/>
              </a:rPr>
              <a:t> Sun, </a:t>
            </a:r>
            <a:r>
              <a:rPr lang="en-US" sz="1400" dirty="0" err="1">
                <a:solidFill>
                  <a:srgbClr val="000000"/>
                </a:solidFill>
                <a:ea typeface="ＭＳ Ｐゴシック" charset="0"/>
                <a:cs typeface="Calibri"/>
              </a:rPr>
              <a:t>Yintao</a:t>
            </a:r>
            <a:r>
              <a:rPr lang="en-US" sz="1400" dirty="0">
                <a:solidFill>
                  <a:srgbClr val="000000"/>
                </a:solidFill>
                <a:ea typeface="ＭＳ Ｐゴシック" charset="0"/>
                <a:cs typeface="Calibri"/>
              </a:rPr>
              <a:t> Yu, and </a:t>
            </a:r>
            <a:r>
              <a:rPr lang="en-US" sz="1400" dirty="0" err="1">
                <a:solidFill>
                  <a:srgbClr val="000000"/>
                </a:solidFill>
                <a:ea typeface="ＭＳ Ｐゴシック" charset="0"/>
                <a:cs typeface="Calibri"/>
              </a:rPr>
              <a:t>Jiawei</a:t>
            </a:r>
            <a:r>
              <a:rPr lang="en-US" sz="1400" dirty="0">
                <a:solidFill>
                  <a:srgbClr val="000000"/>
                </a:solidFill>
                <a:ea typeface="ＭＳ Ｐゴシック" charset="0"/>
                <a:cs typeface="Calibri"/>
              </a:rPr>
              <a:t> Han. Ranking-based clustering of heterogeneous information networks with star network schema. In Proceedings of the 15th ACM SIGKDD international conference on Knowledge </a:t>
            </a:r>
            <a:r>
              <a:rPr lang="en-US" sz="1400" dirty="0" err="1">
                <a:solidFill>
                  <a:srgbClr val="000000"/>
                </a:solidFill>
                <a:ea typeface="ＭＳ Ｐゴシック" charset="0"/>
                <a:cs typeface="Calibri"/>
              </a:rPr>
              <a:t>discov</a:t>
            </a:r>
            <a:r>
              <a:rPr lang="en-US" sz="1400" dirty="0">
                <a:solidFill>
                  <a:srgbClr val="000000"/>
                </a:solidFill>
                <a:ea typeface="ＭＳ Ｐゴシック" charset="0"/>
                <a:cs typeface="Calibri"/>
              </a:rPr>
              <a:t>- </a:t>
            </a:r>
            <a:r>
              <a:rPr lang="en-US" sz="1400" dirty="0" err="1">
                <a:solidFill>
                  <a:srgbClr val="000000"/>
                </a:solidFill>
                <a:ea typeface="ＭＳ Ｐゴシック" charset="0"/>
                <a:cs typeface="Calibri"/>
              </a:rPr>
              <a:t>ery</a:t>
            </a:r>
            <a:r>
              <a:rPr lang="en-US" sz="1400" dirty="0">
                <a:solidFill>
                  <a:srgbClr val="000000"/>
                </a:solidFill>
                <a:ea typeface="ＭＳ Ｐゴシック" charset="0"/>
                <a:cs typeface="Calibri"/>
              </a:rPr>
              <a:t> and data mining, KDD '09, pages 797-806, New York, NY, USA, 2009. ACM.</a:t>
            </a:r>
          </a:p>
        </p:txBody>
      </p:sp>
    </p:spTree>
    <p:extLst>
      <p:ext uri="{BB962C8B-B14F-4D97-AF65-F5344CB8AC3E}">
        <p14:creationId xmlns:p14="http://schemas.microsoft.com/office/powerpoint/2010/main" val="17827156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6"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93789" y="1308100"/>
            <a:ext cx="7935294" cy="3136900"/>
          </a:xfrm>
          <a:prstGeom prst="rect">
            <a:avLst/>
          </a:prstGeom>
        </p:spPr>
      </p:pic>
    </p:spTree>
    <p:extLst>
      <p:ext uri="{BB962C8B-B14F-4D97-AF65-F5344CB8AC3E}">
        <p14:creationId xmlns:p14="http://schemas.microsoft.com/office/powerpoint/2010/main" val="3963072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0"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46101" y="1268368"/>
            <a:ext cx="7581398" cy="3417932"/>
          </a:xfrm>
          <a:prstGeom prst="rect">
            <a:avLst/>
          </a:prstGeom>
        </p:spPr>
      </p:pic>
    </p:spTree>
    <p:extLst>
      <p:ext uri="{BB962C8B-B14F-4D97-AF65-F5344CB8AC3E}">
        <p14:creationId xmlns:p14="http://schemas.microsoft.com/office/powerpoint/2010/main" val="183396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Knowledge Graph Construction from Text </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a:xfrm>
            <a:off x="463176" y="4567399"/>
            <a:ext cx="6950075" cy="216647"/>
          </a:xfrm>
        </p:spPr>
        <p:txBody>
          <a:bodyPr/>
          <a:lstStyle/>
          <a:p>
            <a:r>
              <a:rPr lang="en-AU" dirty="0"/>
              <a:t>Knowledge Graph Construction from Text - </a:t>
            </a:r>
            <a:r>
              <a:rPr lang="en-US" dirty="0"/>
              <a:t>http://</a:t>
            </a:r>
            <a:r>
              <a:rPr lang="en-US" dirty="0" err="1"/>
              <a:t>agent.csse.uwa.edu.au</a:t>
            </a:r>
            <a:r>
              <a:rPr lang="en-US" dirty="0"/>
              <a:t>/text2kg</a:t>
            </a:r>
            <a:endParaRPr lang="en-AU" dirty="0"/>
          </a:p>
          <a:p>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1" name="Content Placeholder 3"/>
          <p:cNvSpPr txBox="1">
            <a:spLocks/>
          </p:cNvSpPr>
          <p:nvPr/>
        </p:nvSpPr>
        <p:spPr>
          <a:xfrm>
            <a:off x="1466411" y="1768225"/>
            <a:ext cx="1837080" cy="2582466"/>
          </a:xfrm>
          <a:prstGeom prst="rect">
            <a:avLst/>
          </a:prstGeom>
          <a:solidFill>
            <a:schemeClr val="accent3">
              <a:lumMod val="75000"/>
            </a:schemeClr>
          </a:solidFill>
        </p:spPr>
        <p:txBody>
          <a:bodyPr vert="horz" lIns="121917" tIns="60958" rIns="121917" bIns="60958" rtlCol="0">
            <a:noAutofit/>
          </a:bodyPr>
          <a:lstStyle>
            <a:lvl1pPr marL="342891" indent="-342891" algn="l" defTabSz="457189" rtl="0" eaLnBrk="1" latinLnBrk="0" hangingPunct="1">
              <a:spcBef>
                <a:spcPct val="20000"/>
              </a:spcBef>
              <a:buFont typeface="Arial"/>
              <a:buChar char="•"/>
              <a:defRPr sz="24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0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0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Font typeface="Arial"/>
              <a:buNone/>
            </a:pPr>
            <a:r>
              <a:rPr lang="en-AU" sz="1200" dirty="0" smtClean="0">
                <a:solidFill>
                  <a:schemeClr val="accent4">
                    <a:lumMod val="60000"/>
                    <a:lumOff val="40000"/>
                  </a:schemeClr>
                </a:solidFill>
                <a:latin typeface="Arial Nova Cond Light" panose="020B0306020202020204" pitchFamily="34" charset="0"/>
              </a:rPr>
              <a:t>Ford Motor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a:t>
            </a:r>
            <a:r>
              <a:rPr lang="en-AU" sz="1200" dirty="0" smtClean="0">
                <a:latin typeface="Arial Nova Cond Light" panose="020B0306020202020204" pitchFamily="34" charset="0"/>
              </a:rPr>
              <a:t> an </a:t>
            </a:r>
            <a:r>
              <a:rPr lang="en-AU" sz="1200" dirty="0" smtClean="0">
                <a:solidFill>
                  <a:schemeClr val="accent2">
                    <a:lumMod val="40000"/>
                    <a:lumOff val="60000"/>
                  </a:schemeClr>
                </a:solidFill>
                <a:latin typeface="Arial Nova Cond Light" panose="020B0306020202020204" pitchFamily="34" charset="0"/>
              </a:rPr>
              <a:t>American multinational automaker </a:t>
            </a:r>
            <a:r>
              <a:rPr lang="en-AU" sz="1200" dirty="0" smtClean="0">
                <a:latin typeface="Arial Nova Cond Light" panose="020B0306020202020204" pitchFamily="34" charset="0"/>
              </a:rPr>
              <a:t>that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has</a:t>
            </a:r>
            <a:r>
              <a:rPr lang="en-AU" sz="1200" dirty="0" smtClean="0">
                <a:latin typeface="Arial Nova Cond Light" panose="020B0306020202020204" pitchFamily="34" charset="0"/>
              </a:rPr>
              <a:t> its main headquarters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Dearborn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Michigan</a:t>
            </a:r>
            <a:r>
              <a:rPr lang="en-AU" sz="1200" dirty="0" smtClean="0">
                <a:latin typeface="Arial Nova Cond Light" panose="020B0306020202020204" pitchFamily="34" charset="0"/>
              </a:rPr>
              <a:t>, a </a:t>
            </a:r>
            <a:r>
              <a:rPr lang="en-AU" sz="1200" dirty="0" smtClean="0">
                <a:solidFill>
                  <a:schemeClr val="accent2">
                    <a:lumMod val="40000"/>
                    <a:lumOff val="60000"/>
                  </a:schemeClr>
                </a:solidFill>
                <a:latin typeface="Arial Nova Cond Light" panose="020B0306020202020204" pitchFamily="34" charset="0"/>
              </a:rPr>
              <a:t>suburb of Detroit</a:t>
            </a:r>
            <a:r>
              <a:rPr lang="en-AU" sz="1200" dirty="0" smtClean="0">
                <a:latin typeface="Arial Nova Cond Light" panose="020B0306020202020204" pitchFamily="34" charset="0"/>
              </a:rPr>
              <a:t>. The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was founded by</a:t>
            </a:r>
            <a:r>
              <a:rPr lang="en-AU" sz="1200" dirty="0" smtClean="0">
                <a:latin typeface="Arial Nova Cond Light" panose="020B0306020202020204" pitchFamily="34" charset="0"/>
              </a:rPr>
              <a:t> </a:t>
            </a:r>
            <a:r>
              <a:rPr lang="en-AU" sz="1200" dirty="0" smtClean="0">
                <a:solidFill>
                  <a:srgbClr val="00B050"/>
                </a:solidFill>
                <a:latin typeface="Arial Nova Cond Light" panose="020B0306020202020204" pitchFamily="34" charset="0"/>
              </a:rPr>
              <a:t>Henry Ford</a:t>
            </a:r>
            <a:r>
              <a:rPr lang="en-AU" sz="1200" dirty="0" smtClean="0">
                <a:latin typeface="Arial Nova Cond Light" panose="020B0306020202020204" pitchFamily="34" charset="0"/>
              </a:rPr>
              <a:t> and incorporated on </a:t>
            </a:r>
            <a:r>
              <a:rPr lang="en-AU" sz="1200" dirty="0" smtClean="0">
                <a:solidFill>
                  <a:schemeClr val="accent2">
                    <a:lumMod val="40000"/>
                    <a:lumOff val="60000"/>
                  </a:schemeClr>
                </a:solidFill>
                <a:latin typeface="Arial Nova Cond Light" panose="020B0306020202020204" pitchFamily="34" charset="0"/>
              </a:rPr>
              <a:t>June 16, 1903. </a:t>
            </a:r>
            <a:r>
              <a:rPr lang="en-AU" sz="1200" dirty="0" smtClean="0">
                <a:latin typeface="Arial Nova Cond Light" panose="020B0306020202020204" pitchFamily="34" charset="0"/>
              </a:rPr>
              <a:t>The company is listed on the </a:t>
            </a:r>
            <a:r>
              <a:rPr lang="en-AU" sz="1200" dirty="0" smtClean="0">
                <a:solidFill>
                  <a:schemeClr val="accent4">
                    <a:lumMod val="60000"/>
                    <a:lumOff val="40000"/>
                  </a:schemeClr>
                </a:solidFill>
                <a:latin typeface="Arial Nova Cond Light" panose="020B0306020202020204" pitchFamily="34" charset="0"/>
              </a:rPr>
              <a:t>New York Stock Exchange</a:t>
            </a:r>
            <a:r>
              <a:rPr lang="en-AU" sz="1200" dirty="0" smtClean="0">
                <a:latin typeface="Arial Nova Cond Light" panose="020B0306020202020204" pitchFamily="34" charset="0"/>
              </a:rPr>
              <a:t> and it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 controlled by</a:t>
            </a:r>
            <a:r>
              <a:rPr lang="en-AU" sz="1200" dirty="0" smtClean="0">
                <a:latin typeface="Arial Nova Cond Light" panose="020B0306020202020204" pitchFamily="34" charset="0"/>
              </a:rPr>
              <a:t> the </a:t>
            </a:r>
            <a:r>
              <a:rPr lang="en-AU" sz="1200" dirty="0" smtClean="0">
                <a:solidFill>
                  <a:schemeClr val="accent2">
                    <a:lumMod val="40000"/>
                    <a:lumOff val="60000"/>
                  </a:schemeClr>
                </a:solidFill>
                <a:latin typeface="Arial Nova Cond Light" panose="020B0306020202020204" pitchFamily="34" charset="0"/>
              </a:rPr>
              <a:t>Ford</a:t>
            </a:r>
          </a:p>
          <a:p>
            <a:pPr marL="0" indent="0">
              <a:buFont typeface="Arial"/>
              <a:buNone/>
            </a:pPr>
            <a:r>
              <a:rPr lang="en-AU" sz="1200" dirty="0" smtClean="0">
                <a:solidFill>
                  <a:schemeClr val="accent2">
                    <a:lumMod val="40000"/>
                    <a:lumOff val="60000"/>
                  </a:schemeClr>
                </a:solidFill>
                <a:latin typeface="Arial Nova Cond Light" panose="020B0306020202020204" pitchFamily="34" charset="0"/>
              </a:rPr>
              <a:t>family</a:t>
            </a:r>
            <a:r>
              <a:rPr lang="en-AU" sz="1200" dirty="0" smtClean="0">
                <a:latin typeface="Arial Nova Cond Light" panose="020B0306020202020204" pitchFamily="34" charset="0"/>
              </a:rPr>
              <a:t>. </a:t>
            </a:r>
            <a:endParaRPr lang="en-AU" sz="1200" dirty="0">
              <a:latin typeface="Arial Nova Cond Light" panose="020B0306020202020204" pitchFamily="34" charset="0"/>
            </a:endParaRPr>
          </a:p>
        </p:txBody>
      </p:sp>
      <p:pic>
        <p:nvPicPr>
          <p:cNvPr id="12" name="Content Placeholder 4"/>
          <p:cNvPicPr>
            <a:picLocks noChangeAspect="1"/>
          </p:cNvPicPr>
          <p:nvPr/>
        </p:nvPicPr>
        <p:blipFill>
          <a:blip r:embed="rId3"/>
          <a:stretch>
            <a:fillRect/>
          </a:stretch>
        </p:blipFill>
        <p:spPr>
          <a:xfrm>
            <a:off x="3949533" y="1768224"/>
            <a:ext cx="3879056" cy="2582466"/>
          </a:xfrm>
          <a:prstGeom prst="rect">
            <a:avLst/>
          </a:prstGeom>
        </p:spPr>
      </p:pic>
      <p:sp>
        <p:nvSpPr>
          <p:cNvPr id="13" name="Striped Right Arrow 12"/>
          <p:cNvSpPr/>
          <p:nvPr/>
        </p:nvSpPr>
        <p:spPr>
          <a:xfrm>
            <a:off x="3454103" y="2924393"/>
            <a:ext cx="495430" cy="202523"/>
          </a:xfrm>
          <a:prstGeom prst="strip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AU" sz="1800">
              <a:solidFill>
                <a:prstClr val="white"/>
              </a:solidFill>
              <a:latin typeface="Arial"/>
            </a:endParaRPr>
          </a:p>
        </p:txBody>
      </p:sp>
    </p:spTree>
    <p:extLst>
      <p:ext uri="{BB962C8B-B14F-4D97-AF65-F5344CB8AC3E}">
        <p14:creationId xmlns:p14="http://schemas.microsoft.com/office/powerpoint/2010/main" val="3891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2"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56837" y="1287581"/>
            <a:ext cx="7558463" cy="3454887"/>
          </a:xfrm>
          <a:prstGeom prst="rect">
            <a:avLst/>
          </a:prstGeom>
        </p:spPr>
      </p:pic>
    </p:spTree>
    <p:extLst>
      <p:ext uri="{BB962C8B-B14F-4D97-AF65-F5344CB8AC3E}">
        <p14:creationId xmlns:p14="http://schemas.microsoft.com/office/powerpoint/2010/main" val="478550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400" dirty="0"/>
              <a:t>12.4.6 </a:t>
            </a:r>
            <a:r>
              <a:rPr lang="en-US" sz="4400" dirty="0" smtClean="0"/>
              <a:t>GSWA survey </a:t>
            </a:r>
            <a:r>
              <a:rPr lang="en-US" sz="4400" dirty="0"/>
              <a:t>reports</a:t>
            </a:r>
            <a:endParaRPr lang="en-US" sz="4200" dirty="0"/>
          </a:p>
        </p:txBody>
      </p:sp>
    </p:spTree>
    <p:extLst>
      <p:ext uri="{BB962C8B-B14F-4D97-AF65-F5344CB8AC3E}">
        <p14:creationId xmlns:p14="http://schemas.microsoft.com/office/powerpoint/2010/main" val="373128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77566" y="193598"/>
            <a:ext cx="4126562" cy="1683821"/>
            <a:chOff x="249532" y="211082"/>
            <a:chExt cx="4206558" cy="2200716"/>
          </a:xfrm>
          <a:solidFill>
            <a:schemeClr val="accent5">
              <a:lumMod val="20000"/>
              <a:lumOff val="80000"/>
            </a:schemeClr>
          </a:solidFill>
        </p:grpSpPr>
        <p:sp>
          <p:nvSpPr>
            <p:cNvPr id="30" name="Rectangle 29"/>
            <p:cNvSpPr/>
            <p:nvPr/>
          </p:nvSpPr>
          <p:spPr>
            <a:xfrm>
              <a:off x="249532" y="211082"/>
              <a:ext cx="4206558" cy="2200716"/>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31" name="TextBox 18"/>
            <p:cNvSpPr txBox="1"/>
            <p:nvPr/>
          </p:nvSpPr>
          <p:spPr>
            <a:xfrm>
              <a:off x="334526" y="211082"/>
              <a:ext cx="4021511" cy="43709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Part-of-Speech Tagging &amp; Grammar Tree</a:t>
              </a:r>
            </a:p>
          </p:txBody>
        </p:sp>
        <p:sp>
          <p:nvSpPr>
            <p:cNvPr id="32" name="TextBox 19"/>
            <p:cNvSpPr txBox="1"/>
            <p:nvPr/>
          </p:nvSpPr>
          <p:spPr>
            <a:xfrm>
              <a:off x="292702" y="730313"/>
              <a:ext cx="2366263" cy="1528577"/>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Stanford Dependency Parser</a:t>
              </a:r>
            </a:p>
            <a:p>
              <a:pPr marL="171450" indent="-171450">
                <a:buFont typeface="Arial" panose="020B0604020202020204" pitchFamily="34" charset="0"/>
                <a:buChar char="•"/>
              </a:pPr>
              <a:r>
                <a:rPr lang="en-AU" sz="1000" dirty="0" smtClean="0"/>
                <a:t>Grammatically parse sentences in each report</a:t>
              </a:r>
            </a:p>
            <a:p>
              <a:pPr marL="171450" indent="-171450">
                <a:buFont typeface="Arial" panose="020B0604020202020204" pitchFamily="34" charset="0"/>
                <a:buChar char="•"/>
              </a:pPr>
              <a:r>
                <a:rPr lang="en-AU" sz="1000" dirty="0" smtClean="0"/>
                <a:t>Parts of speech (e.g., nouns, verbs, and adjectives)</a:t>
              </a:r>
            </a:p>
            <a:p>
              <a:pPr marL="171450" indent="-171450">
                <a:buFont typeface="Arial" panose="020B0604020202020204" pitchFamily="34" charset="0"/>
                <a:buChar char="•"/>
              </a:pPr>
              <a:r>
                <a:rPr lang="en-AU" sz="1000" dirty="0" smtClean="0"/>
                <a:t>Relationships between words (e.g., modifiers, compounds)</a:t>
              </a:r>
            </a:p>
          </p:txBody>
        </p:sp>
        <p:pic>
          <p:nvPicPr>
            <p:cNvPr id="33" name="Picture 3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74732" y="759988"/>
              <a:ext cx="1728788" cy="1493673"/>
            </a:xfrm>
            <a:prstGeom prst="rect">
              <a:avLst/>
            </a:prstGeom>
            <a:grpFill/>
            <a:ln>
              <a:solidFill>
                <a:schemeClr val="tx1"/>
              </a:solidFill>
            </a:ln>
          </p:spPr>
        </p:pic>
      </p:grpSp>
      <p:sp>
        <p:nvSpPr>
          <p:cNvPr id="5" name="Rectangle 4"/>
          <p:cNvSpPr/>
          <p:nvPr/>
        </p:nvSpPr>
        <p:spPr>
          <a:xfrm>
            <a:off x="2192136" y="1950664"/>
            <a:ext cx="4111993" cy="1347519"/>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6" name="TextBox 26"/>
          <p:cNvSpPr txBox="1"/>
          <p:nvPr/>
        </p:nvSpPr>
        <p:spPr>
          <a:xfrm>
            <a:off x="2355510" y="1989139"/>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Noun Phrase </a:t>
            </a:r>
            <a:r>
              <a:rPr lang="en-AU" sz="1600" b="1" dirty="0" err="1" smtClean="0">
                <a:solidFill>
                  <a:srgbClr val="C00000"/>
                </a:solidFill>
              </a:rPr>
              <a:t>Chunker</a:t>
            </a:r>
            <a:endParaRPr lang="en-AU" sz="1600" b="1" dirty="0" smtClean="0"/>
          </a:p>
        </p:txBody>
      </p:sp>
      <p:sp>
        <p:nvSpPr>
          <p:cNvPr id="7" name="TextBox 27"/>
          <p:cNvSpPr txBox="1"/>
          <p:nvPr/>
        </p:nvSpPr>
        <p:spPr>
          <a:xfrm>
            <a:off x="2260944" y="2271907"/>
            <a:ext cx="4043185"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Identify noun phrases</a:t>
            </a:r>
          </a:p>
          <a:p>
            <a:pPr marL="171450" indent="-171450">
              <a:buFont typeface="Arial" panose="020B0604020202020204" pitchFamily="34" charset="0"/>
              <a:buChar char="•"/>
            </a:pPr>
            <a:r>
              <a:rPr lang="en-AU" sz="1000" dirty="0" smtClean="0"/>
              <a:t>Find complete noun phrases, such as ‘Archean greenstone belt’</a:t>
            </a:r>
          </a:p>
          <a:p>
            <a:pPr marL="171450" indent="-171450">
              <a:buFont typeface="Arial" panose="020B0604020202020204" pitchFamily="34" charset="0"/>
              <a:buChar char="•"/>
            </a:pPr>
            <a:r>
              <a:rPr lang="en-AU" sz="1000" dirty="0" smtClean="0"/>
              <a:t>Document normalising-splitting sentences-noun phrase identification (using Part-of-Speech pattern)</a:t>
            </a:r>
          </a:p>
          <a:p>
            <a:pPr marL="628650" lvl="1" indent="-171450">
              <a:buFont typeface="Arial" panose="020B0604020202020204" pitchFamily="34" charset="0"/>
              <a:buChar char="•"/>
            </a:pPr>
            <a:r>
              <a:rPr lang="en-AU" sz="1000" dirty="0" smtClean="0"/>
              <a:t>e.g. </a:t>
            </a:r>
            <a:r>
              <a:rPr lang="en-AU" sz="1000" i="1" dirty="0" smtClean="0"/>
              <a:t>&lt;NN</a:t>
            </a:r>
            <a:r>
              <a:rPr lang="en-AU" sz="1000" i="1" dirty="0"/>
              <a:t>.*|JJ&gt;*&lt;NN.*&gt;  -- Nouns and Adjectives, terminated with </a:t>
            </a:r>
            <a:r>
              <a:rPr lang="en-AU" sz="1000" i="1" dirty="0" smtClean="0"/>
              <a:t>Nouns</a:t>
            </a:r>
          </a:p>
        </p:txBody>
      </p:sp>
      <p:sp>
        <p:nvSpPr>
          <p:cNvPr id="8" name="Rectangle 7"/>
          <p:cNvSpPr/>
          <p:nvPr/>
        </p:nvSpPr>
        <p:spPr>
          <a:xfrm>
            <a:off x="2155164" y="3393217"/>
            <a:ext cx="4148964" cy="13920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9" name="Rectangle 8"/>
          <p:cNvSpPr/>
          <p:nvPr/>
        </p:nvSpPr>
        <p:spPr>
          <a:xfrm>
            <a:off x="2208553" y="3701748"/>
            <a:ext cx="3890615" cy="5539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a:t>Extract key phrases</a:t>
            </a:r>
          </a:p>
          <a:p>
            <a:pPr marL="171450" indent="-171450">
              <a:buFont typeface="Arial" panose="020B0604020202020204" pitchFamily="34" charset="0"/>
              <a:buChar char="•"/>
            </a:pPr>
            <a:r>
              <a:rPr lang="en-AU" sz="1000" dirty="0"/>
              <a:t>Keep phrases if they match our dictionary</a:t>
            </a:r>
          </a:p>
          <a:p>
            <a:pPr marL="171450" indent="-171450">
              <a:buFont typeface="Arial" panose="020B0604020202020204" pitchFamily="34" charset="0"/>
              <a:buChar char="•"/>
            </a:pPr>
            <a:r>
              <a:rPr lang="en-AU" sz="1000" i="1" u="sng" dirty="0"/>
              <a:t>Provides key phrase summaries of the report</a:t>
            </a:r>
          </a:p>
        </p:txBody>
      </p:sp>
      <p:sp>
        <p:nvSpPr>
          <p:cNvPr id="10" name="TextBox 40"/>
          <p:cNvSpPr txBox="1"/>
          <p:nvPr/>
        </p:nvSpPr>
        <p:spPr>
          <a:xfrm>
            <a:off x="2195674" y="3363194"/>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Page Ranking &amp; Key Noun Phrases</a:t>
            </a:r>
            <a:endParaRPr lang="en-AU" sz="1600" b="1" dirty="0" smtClean="0"/>
          </a:p>
        </p:txBody>
      </p:sp>
      <p:sp>
        <p:nvSpPr>
          <p:cNvPr id="11" name="Rectangle 10"/>
          <p:cNvSpPr/>
          <p:nvPr/>
        </p:nvSpPr>
        <p:spPr>
          <a:xfrm>
            <a:off x="2260944" y="4221504"/>
            <a:ext cx="3972302" cy="553998"/>
          </a:xfrm>
          <a:prstGeom prst="rect">
            <a:avLst/>
          </a:prstGeom>
          <a:solidFill>
            <a:schemeClr val="bg1"/>
          </a:solid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i="1" dirty="0" smtClean="0"/>
              <a:t>hole, located, drilling, sequence, work, nickel laterite, mapping, exploration, body, range, </a:t>
            </a:r>
            <a:r>
              <a:rPr lang="en-AU" sz="1000" i="1" dirty="0" err="1" smtClean="0"/>
              <a:t>bif</a:t>
            </a:r>
            <a:r>
              <a:rPr lang="en-AU" sz="1000" i="1" dirty="0" smtClean="0"/>
              <a:t>, potential, period, belt, deposit, terrane, amphibolite, mineralisation, …</a:t>
            </a:r>
            <a:endParaRPr lang="en-AU" sz="1000" i="1" dirty="0"/>
          </a:p>
        </p:txBody>
      </p:sp>
      <p:grpSp>
        <p:nvGrpSpPr>
          <p:cNvPr id="12" name="Group 11"/>
          <p:cNvGrpSpPr/>
          <p:nvPr/>
        </p:nvGrpSpPr>
        <p:grpSpPr>
          <a:xfrm>
            <a:off x="96268" y="1655210"/>
            <a:ext cx="1813135" cy="2578994"/>
            <a:chOff x="88242" y="505744"/>
            <a:chExt cx="1722376" cy="3838163"/>
          </a:xfrm>
        </p:grpSpPr>
        <p:sp>
          <p:nvSpPr>
            <p:cNvPr id="26" name="Rectangle 25"/>
            <p:cNvSpPr/>
            <p:nvPr/>
          </p:nvSpPr>
          <p:spPr>
            <a:xfrm flipH="1" flipV="1">
              <a:off x="88242" y="505744"/>
              <a:ext cx="1722376" cy="3838163"/>
            </a:xfrm>
            <a:prstGeom prst="rect">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27" name="Group 26"/>
            <p:cNvGrpSpPr/>
            <p:nvPr/>
          </p:nvGrpSpPr>
          <p:grpSpPr>
            <a:xfrm>
              <a:off x="150585" y="592525"/>
              <a:ext cx="1633811" cy="3621829"/>
              <a:chOff x="71027" y="2340048"/>
              <a:chExt cx="1633811" cy="3621829"/>
            </a:xfrm>
          </p:grpSpPr>
          <p:sp>
            <p:nvSpPr>
              <p:cNvPr id="28" name="TextBox 45"/>
              <p:cNvSpPr txBox="1"/>
              <p:nvPr/>
            </p:nvSpPr>
            <p:spPr>
              <a:xfrm>
                <a:off x="76045" y="2847167"/>
                <a:ext cx="1628793" cy="31147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Build from a variety of geology related resources</a:t>
                </a:r>
              </a:p>
              <a:p>
                <a:pPr marL="171450" indent="-171450">
                  <a:buFont typeface="Arial" panose="020B0604020202020204" pitchFamily="34" charset="0"/>
                  <a:buChar char="•"/>
                </a:pPr>
                <a:r>
                  <a:rPr lang="en-AU" sz="1000" dirty="0" smtClean="0"/>
                  <a:t>General geology dictionary</a:t>
                </a:r>
              </a:p>
              <a:p>
                <a:pPr marL="171450" indent="-171450">
                  <a:buFont typeface="Arial" panose="020B0604020202020204" pitchFamily="34" charset="0"/>
                  <a:buChar char="•"/>
                </a:pPr>
                <a:r>
                  <a:rPr lang="en-AU" sz="1000" dirty="0" smtClean="0"/>
                  <a:t>Schlumberger oilfields glossary</a:t>
                </a:r>
              </a:p>
              <a:p>
                <a:pPr marL="171450" indent="-171450">
                  <a:buFont typeface="Arial" panose="020B0604020202020204" pitchFamily="34" charset="0"/>
                  <a:buChar char="•"/>
                </a:pPr>
                <a:r>
                  <a:rPr lang="en-AU" sz="1000" dirty="0" smtClean="0"/>
                  <a:t>Other web sources (webpages, databased </a:t>
                </a:r>
                <a:r>
                  <a:rPr lang="en-AU" sz="1000" dirty="0" err="1" smtClean="0"/>
                  <a:t>etc</a:t>
                </a:r>
                <a:r>
                  <a:rPr lang="en-AU" sz="1000" dirty="0" smtClean="0"/>
                  <a:t>)</a:t>
                </a:r>
              </a:p>
              <a:p>
                <a:endParaRPr lang="en-AU" sz="1000" dirty="0" smtClean="0"/>
              </a:p>
              <a:p>
                <a:r>
                  <a:rPr lang="en-AU" sz="1000" b="1" dirty="0" smtClean="0"/>
                  <a:t>Clean extracted terms</a:t>
                </a:r>
              </a:p>
              <a:p>
                <a:pPr marL="171450" indent="-171450">
                  <a:buFont typeface="Arial" panose="020B0604020202020204" pitchFamily="34" charset="0"/>
                  <a:buChar char="•"/>
                </a:pPr>
                <a:r>
                  <a:rPr lang="en-AU" sz="1000" dirty="0" smtClean="0"/>
                  <a:t>Lemmatisation</a:t>
                </a:r>
              </a:p>
              <a:p>
                <a:pPr marL="171450" indent="-171450">
                  <a:buFont typeface="Arial" panose="020B0604020202020204" pitchFamily="34" charset="0"/>
                  <a:buChar char="•"/>
                </a:pPr>
                <a:r>
                  <a:rPr lang="en-AU" sz="1000" dirty="0" smtClean="0"/>
                  <a:t>Noise removal</a:t>
                </a:r>
              </a:p>
            </p:txBody>
          </p:sp>
          <p:sp>
            <p:nvSpPr>
              <p:cNvPr id="29" name="TextBox 46"/>
              <p:cNvSpPr txBox="1"/>
              <p:nvPr/>
            </p:nvSpPr>
            <p:spPr>
              <a:xfrm>
                <a:off x="71027" y="2340048"/>
                <a:ext cx="1628795" cy="5038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chemeClr val="accent4">
                        <a:lumMod val="75000"/>
                      </a:schemeClr>
                    </a:solidFill>
                  </a:rPr>
                  <a:t>Dictionary</a:t>
                </a:r>
              </a:p>
            </p:txBody>
          </p:sp>
        </p:grpSp>
      </p:grpSp>
      <p:sp>
        <p:nvSpPr>
          <p:cNvPr id="13" name="Bent-Up Arrow 12"/>
          <p:cNvSpPr/>
          <p:nvPr/>
        </p:nvSpPr>
        <p:spPr>
          <a:xfrm rot="5400000">
            <a:off x="1260168" y="4165412"/>
            <a:ext cx="467709" cy="949629"/>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14" name="Group 13"/>
          <p:cNvGrpSpPr/>
          <p:nvPr/>
        </p:nvGrpSpPr>
        <p:grpSpPr>
          <a:xfrm>
            <a:off x="6527426" y="1975164"/>
            <a:ext cx="2498280" cy="2000234"/>
            <a:chOff x="6455175" y="1210614"/>
            <a:chExt cx="2498280" cy="3486102"/>
          </a:xfrm>
          <a:solidFill>
            <a:schemeClr val="accent5">
              <a:lumMod val="20000"/>
              <a:lumOff val="80000"/>
            </a:schemeClr>
          </a:solidFill>
        </p:grpSpPr>
        <p:sp>
          <p:nvSpPr>
            <p:cNvPr id="22" name="Rectangle 21"/>
            <p:cNvSpPr/>
            <p:nvPr/>
          </p:nvSpPr>
          <p:spPr>
            <a:xfrm>
              <a:off x="6455175" y="1210614"/>
              <a:ext cx="2498280" cy="3486102"/>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sz="1000"/>
            </a:p>
          </p:txBody>
        </p:sp>
        <p:grpSp>
          <p:nvGrpSpPr>
            <p:cNvPr id="23" name="Group 22"/>
            <p:cNvGrpSpPr/>
            <p:nvPr/>
          </p:nvGrpSpPr>
          <p:grpSpPr>
            <a:xfrm>
              <a:off x="6516938" y="1319425"/>
              <a:ext cx="2297823" cy="2783343"/>
              <a:chOff x="6649793" y="775704"/>
              <a:chExt cx="2246062" cy="2613063"/>
            </a:xfrm>
            <a:grpFill/>
          </p:grpSpPr>
          <p:sp>
            <p:nvSpPr>
              <p:cNvPr id="24" name="TextBox 54"/>
              <p:cNvSpPr txBox="1"/>
              <p:nvPr/>
            </p:nvSpPr>
            <p:spPr>
              <a:xfrm>
                <a:off x="6649793" y="775704"/>
                <a:ext cx="2246061" cy="956824"/>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Summary Graphs &amp; Visualisation</a:t>
                </a:r>
              </a:p>
            </p:txBody>
          </p:sp>
          <p:sp>
            <p:nvSpPr>
              <p:cNvPr id="25" name="TextBox 56"/>
              <p:cNvSpPr txBox="1"/>
              <p:nvPr/>
            </p:nvSpPr>
            <p:spPr>
              <a:xfrm>
                <a:off x="6675623" y="1726916"/>
                <a:ext cx="2220232" cy="166185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Merge grammar tree</a:t>
                </a:r>
              </a:p>
              <a:p>
                <a:pPr marL="171450" indent="-171450">
                  <a:buFont typeface="Arial" panose="020B0604020202020204" pitchFamily="34" charset="0"/>
                  <a:buChar char="•"/>
                </a:pPr>
                <a:r>
                  <a:rPr lang="en-AU" sz="1000" dirty="0" smtClean="0"/>
                  <a:t>Merge compound nouns together, keep modifiers</a:t>
                </a:r>
              </a:p>
              <a:p>
                <a:pPr marL="171450" indent="-171450">
                  <a:buFont typeface="Arial" panose="020B0604020202020204" pitchFamily="34" charset="0"/>
                  <a:buChar char="•"/>
                </a:pPr>
                <a:r>
                  <a:rPr lang="en-AU" sz="1000" i="1" u="sng" dirty="0" smtClean="0"/>
                  <a:t>Provides a visual summary of the report</a:t>
                </a:r>
              </a:p>
              <a:p>
                <a:pPr marL="285750" indent="-285750">
                  <a:buFont typeface="Arial" panose="020B0604020202020204" pitchFamily="34" charset="0"/>
                  <a:buChar char="•"/>
                </a:pPr>
                <a:endParaRPr lang="en-AU" sz="1000" dirty="0"/>
              </a:p>
            </p:txBody>
          </p:sp>
        </p:grpSp>
      </p:grpSp>
      <p:sp>
        <p:nvSpPr>
          <p:cNvPr id="15" name="Bent-Up Arrow 14"/>
          <p:cNvSpPr/>
          <p:nvPr/>
        </p:nvSpPr>
        <p:spPr>
          <a:xfrm>
            <a:off x="6754309" y="4234204"/>
            <a:ext cx="983788" cy="485772"/>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r="44980"/>
          <a:stretch/>
        </p:blipFill>
        <p:spPr>
          <a:xfrm>
            <a:off x="6428461" y="346824"/>
            <a:ext cx="2619272" cy="1104922"/>
          </a:xfrm>
          <a:prstGeom prst="rect">
            <a:avLst/>
          </a:prstGeom>
          <a:ln>
            <a:solidFill>
              <a:schemeClr val="tx1"/>
            </a:solidFill>
          </a:ln>
        </p:spPr>
      </p:pic>
      <p:sp>
        <p:nvSpPr>
          <p:cNvPr id="17" name="Right Arrow 16"/>
          <p:cNvSpPr/>
          <p:nvPr/>
        </p:nvSpPr>
        <p:spPr>
          <a:xfrm rot="5400000" flipH="1">
            <a:off x="7490931" y="1471946"/>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8" name="Right Arrow 17"/>
          <p:cNvSpPr/>
          <p:nvPr/>
        </p:nvSpPr>
        <p:spPr>
          <a:xfrm rot="10800000" flipH="1">
            <a:off x="1623258" y="618758"/>
            <a:ext cx="465564" cy="307510"/>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9" name="TextBox 62"/>
          <p:cNvSpPr txBox="1"/>
          <p:nvPr/>
        </p:nvSpPr>
        <p:spPr>
          <a:xfrm>
            <a:off x="257327" y="553036"/>
            <a:ext cx="105960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400" b="1" dirty="0" smtClean="0"/>
              <a:t>Report</a:t>
            </a:r>
            <a:endParaRPr lang="en-BZ" sz="2400" b="1" dirty="0"/>
          </a:p>
        </p:txBody>
      </p:sp>
      <p:sp>
        <p:nvSpPr>
          <p:cNvPr id="20" name="Right Arrow 19"/>
          <p:cNvSpPr/>
          <p:nvPr/>
        </p:nvSpPr>
        <p:spPr>
          <a:xfrm rot="16200000" flipH="1">
            <a:off x="2170228" y="1637189"/>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21" name="Right Arrow 20"/>
          <p:cNvSpPr/>
          <p:nvPr/>
        </p:nvSpPr>
        <p:spPr>
          <a:xfrm rot="16200000" flipH="1">
            <a:off x="2132033" y="3267764"/>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Tree>
    <p:extLst>
      <p:ext uri="{BB962C8B-B14F-4D97-AF65-F5344CB8AC3E}">
        <p14:creationId xmlns:p14="http://schemas.microsoft.com/office/powerpoint/2010/main" val="10144953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12.4.6 GSWA </a:t>
            </a:r>
            <a:r>
              <a:rPr lang="en-US" dirty="0"/>
              <a:t>survey reports</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35518"/>
            <a:ext cx="6950075" cy="2763335"/>
          </a:xfrm>
        </p:spPr>
        <p:txBody>
          <a:bodyPr>
            <a:normAutofit/>
          </a:bodyPr>
          <a:lstStyle/>
          <a:p>
            <a:pPr marL="0" lvl="0" indent="0">
              <a:buNone/>
            </a:pPr>
            <a:r>
              <a:rPr lang="en-AU" b="1" smtClean="0">
                <a:solidFill>
                  <a:srgbClr val="A40F6C"/>
                </a:solidFill>
              </a:rPr>
              <a:t>Analogy </a:t>
            </a:r>
            <a:r>
              <a:rPr lang="en-AU" b="1" dirty="0">
                <a:solidFill>
                  <a:srgbClr val="A40F6C"/>
                </a:solidFill>
              </a:rPr>
              <a:t>Query: </a:t>
            </a:r>
            <a:r>
              <a:rPr lang="en-AU" b="1" i="1" dirty="0" err="1">
                <a:solidFill>
                  <a:srgbClr val="A40F6C"/>
                </a:solidFill>
              </a:rPr>
              <a:t>kalgoorlie</a:t>
            </a:r>
            <a:r>
              <a:rPr lang="en-AU" b="1" dirty="0">
                <a:solidFill>
                  <a:srgbClr val="A40F6C"/>
                </a:solidFill>
              </a:rPr>
              <a:t> – gold + iron ore Relation: </a:t>
            </a:r>
            <a:r>
              <a:rPr lang="en-AU" b="1" dirty="0" err="1">
                <a:solidFill>
                  <a:srgbClr val="A40F6C"/>
                </a:solidFill>
              </a:rPr>
              <a:t>Location:</a:t>
            </a:r>
            <a:r>
              <a:rPr lang="en-AU" b="1" i="1" dirty="0" err="1">
                <a:solidFill>
                  <a:srgbClr val="A40F6C"/>
                </a:solidFill>
              </a:rPr>
              <a:t>Commodity</a:t>
            </a:r>
            <a:endParaRPr lang="en-US" b="1" i="1" dirty="0">
              <a:solidFill>
                <a:srgbClr val="A40F6C"/>
              </a:solidFill>
            </a:endParaRPr>
          </a:p>
        </p:txBody>
      </p:sp>
      <p:pic>
        <p:nvPicPr>
          <p:cNvPr id="8" name="Picture 7"/>
          <p:cNvPicPr>
            <a:picLocks noChangeAspect="1"/>
          </p:cNvPicPr>
          <p:nvPr/>
        </p:nvPicPr>
        <p:blipFill>
          <a:blip r:embed="rId3"/>
          <a:stretch>
            <a:fillRect/>
          </a:stretch>
        </p:blipFill>
        <p:spPr>
          <a:xfrm>
            <a:off x="519962" y="1643132"/>
            <a:ext cx="6196923" cy="2043865"/>
          </a:xfrm>
          <a:prstGeom prst="rect">
            <a:avLst/>
          </a:prstGeom>
        </p:spPr>
      </p:pic>
      <p:sp>
        <p:nvSpPr>
          <p:cNvPr id="9" name="Rectangle 8"/>
          <p:cNvSpPr/>
          <p:nvPr/>
        </p:nvSpPr>
        <p:spPr>
          <a:xfrm>
            <a:off x="6808537" y="1920116"/>
            <a:ext cx="1988470" cy="1384995"/>
          </a:xfrm>
          <a:prstGeom prst="rect">
            <a:avLst/>
          </a:prstGeom>
        </p:spPr>
        <p:txBody>
          <a:bodyPr wrap="square">
            <a:spAutoFit/>
          </a:bodyPr>
          <a:lstStyle/>
          <a:p>
            <a:r>
              <a:rPr lang="en-US" sz="1400" dirty="0">
                <a:latin typeface="CMR10"/>
              </a:rPr>
              <a:t>Geological term vectors reflect dedicated information for </a:t>
            </a:r>
            <a:r>
              <a:rPr lang="en-US" sz="1400" u="sng" dirty="0">
                <a:latin typeface="CMTI10"/>
              </a:rPr>
              <a:t>iron ore</a:t>
            </a:r>
            <a:r>
              <a:rPr lang="en-US" sz="1400" dirty="0">
                <a:latin typeface="CMR10"/>
              </a:rPr>
              <a:t> (location names in WA, names of iron ores)</a:t>
            </a:r>
            <a:endParaRPr lang="en-AU" sz="1400" dirty="0"/>
          </a:p>
        </p:txBody>
      </p:sp>
      <p:sp>
        <p:nvSpPr>
          <p:cNvPr id="10" name="Rectangle 9"/>
          <p:cNvSpPr/>
          <p:nvPr/>
        </p:nvSpPr>
        <p:spPr>
          <a:xfrm>
            <a:off x="6808537" y="3675588"/>
            <a:ext cx="2421731" cy="1169551"/>
          </a:xfrm>
          <a:prstGeom prst="rect">
            <a:avLst/>
          </a:prstGeom>
        </p:spPr>
        <p:txBody>
          <a:bodyPr wrap="square">
            <a:spAutoFit/>
          </a:bodyPr>
          <a:lstStyle/>
          <a:p>
            <a:r>
              <a:rPr lang="en-US" sz="1400" dirty="0">
                <a:latin typeface="CMR10"/>
              </a:rPr>
              <a:t>Pre-trained vectors represent general knowledge</a:t>
            </a:r>
          </a:p>
          <a:p>
            <a:r>
              <a:rPr lang="en-US" sz="1400" dirty="0">
                <a:latin typeface="CMR10"/>
              </a:rPr>
              <a:t>(</a:t>
            </a:r>
            <a:r>
              <a:rPr lang="en-US" sz="1400" dirty="0" err="1">
                <a:latin typeface="CMR10"/>
              </a:rPr>
              <a:t>Middlemount</a:t>
            </a:r>
            <a:r>
              <a:rPr lang="en-US" sz="1400" dirty="0">
                <a:latin typeface="CMR10"/>
              </a:rPr>
              <a:t> is in Queensland)</a:t>
            </a:r>
            <a:endParaRPr lang="en-AU" sz="1400" dirty="0"/>
          </a:p>
        </p:txBody>
      </p:sp>
      <p:sp>
        <p:nvSpPr>
          <p:cNvPr id="13" name="Rectangle 12"/>
          <p:cNvSpPr/>
          <p:nvPr/>
        </p:nvSpPr>
        <p:spPr>
          <a:xfrm>
            <a:off x="532662" y="3732582"/>
            <a:ext cx="5994724" cy="1015663"/>
          </a:xfrm>
          <a:prstGeom prst="rect">
            <a:avLst/>
          </a:prstGeom>
          <a:ln>
            <a:solidFill>
              <a:schemeClr val="tx1"/>
            </a:solidFill>
          </a:ln>
        </p:spPr>
        <p:txBody>
          <a:bodyPr wrap="square">
            <a:spAutoFit/>
          </a:bodyPr>
          <a:lstStyle/>
          <a:p>
            <a:r>
              <a:rPr lang="en-US" sz="1200" dirty="0" err="1">
                <a:latin typeface="CMTT10"/>
              </a:rPr>
              <a:t>martite</a:t>
            </a:r>
            <a:r>
              <a:rPr lang="en-US" sz="1200" dirty="0">
                <a:latin typeface="CMTT10"/>
              </a:rPr>
              <a:t> </a:t>
            </a:r>
            <a:r>
              <a:rPr lang="en-US" sz="1200" dirty="0">
                <a:latin typeface="CMR10"/>
              </a:rPr>
              <a:t>- a type of iron ore, </a:t>
            </a:r>
          </a:p>
          <a:p>
            <a:r>
              <a:rPr lang="en-US" sz="1200" dirty="0" err="1">
                <a:latin typeface="CMTT10"/>
              </a:rPr>
              <a:t>marandoo</a:t>
            </a:r>
            <a:r>
              <a:rPr lang="en-US" sz="1200" dirty="0">
                <a:latin typeface="CMTT10"/>
              </a:rPr>
              <a:t> </a:t>
            </a:r>
            <a:r>
              <a:rPr lang="en-US" sz="1200" dirty="0">
                <a:latin typeface="CMR10"/>
              </a:rPr>
              <a:t>– the </a:t>
            </a:r>
            <a:r>
              <a:rPr lang="en-US" sz="1200" dirty="0" err="1">
                <a:latin typeface="CMR10"/>
              </a:rPr>
              <a:t>Marandoo</a:t>
            </a:r>
            <a:r>
              <a:rPr lang="en-US" sz="1200" dirty="0">
                <a:latin typeface="CMR10"/>
              </a:rPr>
              <a:t> iron ore mine in the Pilbara region, </a:t>
            </a:r>
            <a:endParaRPr lang="en-US" sz="1200" dirty="0">
              <a:latin typeface="CMTT10"/>
            </a:endParaRPr>
          </a:p>
          <a:p>
            <a:r>
              <a:rPr lang="en-AU" sz="1200" dirty="0">
                <a:latin typeface="CMTT10"/>
              </a:rPr>
              <a:t>hematite </a:t>
            </a:r>
            <a:r>
              <a:rPr lang="en-AU" sz="1200" dirty="0">
                <a:latin typeface="CMR10"/>
              </a:rPr>
              <a:t>- </a:t>
            </a:r>
            <a:r>
              <a:rPr lang="en-US" sz="1200" dirty="0">
                <a:latin typeface="CMR10"/>
              </a:rPr>
              <a:t>the most important ore of iron,</a:t>
            </a:r>
          </a:p>
          <a:p>
            <a:r>
              <a:rPr lang="en-US" sz="1200" dirty="0">
                <a:latin typeface="CMTT10"/>
              </a:rPr>
              <a:t>west </a:t>
            </a:r>
            <a:r>
              <a:rPr lang="en-US" sz="1200" dirty="0" err="1">
                <a:latin typeface="CMTT10"/>
              </a:rPr>
              <a:t>angelas</a:t>
            </a:r>
            <a:r>
              <a:rPr lang="en-US" sz="1200" dirty="0">
                <a:latin typeface="CMTT10"/>
              </a:rPr>
              <a:t> </a:t>
            </a:r>
            <a:r>
              <a:rPr lang="en-US" sz="1200" dirty="0">
                <a:latin typeface="CMR10"/>
              </a:rPr>
              <a:t>- the West </a:t>
            </a:r>
            <a:r>
              <a:rPr lang="en-AU" sz="1200" dirty="0" err="1">
                <a:latin typeface="CMR10"/>
              </a:rPr>
              <a:t>Angelas</a:t>
            </a:r>
            <a:r>
              <a:rPr lang="en-AU" sz="1200" dirty="0">
                <a:latin typeface="CMR10"/>
              </a:rPr>
              <a:t> iron ore mine in the Pilbara region,</a:t>
            </a:r>
          </a:p>
          <a:p>
            <a:r>
              <a:rPr lang="en-AU" sz="1200" dirty="0" err="1">
                <a:latin typeface="CMTT10"/>
              </a:rPr>
              <a:t>windarling</a:t>
            </a:r>
            <a:r>
              <a:rPr lang="en-AU" sz="1200" dirty="0">
                <a:latin typeface="CMTT10"/>
              </a:rPr>
              <a:t> </a:t>
            </a:r>
            <a:r>
              <a:rPr lang="en-AU" sz="1200" dirty="0">
                <a:latin typeface="CMR10"/>
              </a:rPr>
              <a:t>- </a:t>
            </a:r>
            <a:r>
              <a:rPr lang="en-AU" sz="1200" dirty="0" err="1">
                <a:latin typeface="CMR10"/>
              </a:rPr>
              <a:t>Windarling</a:t>
            </a:r>
            <a:r>
              <a:rPr lang="en-AU" sz="1200" dirty="0">
                <a:latin typeface="CMR10"/>
              </a:rPr>
              <a:t> Iron Ore </a:t>
            </a:r>
            <a:r>
              <a:rPr lang="en-US" sz="1200" dirty="0">
                <a:latin typeface="CMR10"/>
              </a:rPr>
              <a:t>Mine</a:t>
            </a:r>
          </a:p>
        </p:txBody>
      </p:sp>
    </p:spTree>
    <p:extLst>
      <p:ext uri="{BB962C8B-B14F-4D97-AF65-F5344CB8AC3E}">
        <p14:creationId xmlns:p14="http://schemas.microsoft.com/office/powerpoint/2010/main" val="4160561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400" dirty="0"/>
              <a:t>12.4.7 Maintenance work order processing</a:t>
            </a:r>
            <a:endParaRPr lang="en-US" sz="4200" dirty="0"/>
          </a:p>
        </p:txBody>
      </p:sp>
    </p:spTree>
    <p:extLst>
      <p:ext uri="{BB962C8B-B14F-4D97-AF65-F5344CB8AC3E}">
        <p14:creationId xmlns:p14="http://schemas.microsoft.com/office/powerpoint/2010/main" val="3116580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12.4.7 Maintenance work order processing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324418"/>
            <a:ext cx="6950075" cy="2763335"/>
          </a:xfrm>
        </p:spPr>
        <p:txBody>
          <a:bodyPr>
            <a:normAutofit/>
          </a:bodyPr>
          <a:lstStyle/>
          <a:p>
            <a:pPr marL="0" lvl="0" indent="0">
              <a:buNone/>
            </a:pPr>
            <a:r>
              <a:rPr lang="en-US" b="1" dirty="0">
                <a:solidFill>
                  <a:srgbClr val="A40F6C"/>
                </a:solidFill>
              </a:rPr>
              <a:t>ARC Training Centre for Transforming Maintenance through Data Science</a:t>
            </a:r>
          </a:p>
        </p:txBody>
      </p:sp>
      <p:sp>
        <p:nvSpPr>
          <p:cNvPr id="2" name="Rectangle 1"/>
          <p:cNvSpPr/>
          <p:nvPr/>
        </p:nvSpPr>
        <p:spPr>
          <a:xfrm>
            <a:off x="457200" y="4476269"/>
            <a:ext cx="2723823" cy="307777"/>
          </a:xfrm>
          <a:prstGeom prst="rect">
            <a:avLst/>
          </a:prstGeom>
        </p:spPr>
        <p:txBody>
          <a:bodyPr wrap="none">
            <a:spAutoFit/>
          </a:bodyPr>
          <a:lstStyle/>
          <a:p>
            <a:r>
              <a:rPr lang="en-AU" sz="1400" dirty="0"/>
              <a:t>https://</a:t>
            </a:r>
            <a:r>
              <a:rPr lang="en-AU" sz="1400" dirty="0" err="1"/>
              <a:t>www.maintenance.org.au</a:t>
            </a:r>
            <a:r>
              <a:rPr lang="en-AU" sz="1400" dirty="0"/>
              <a:t>/</a:t>
            </a:r>
          </a:p>
        </p:txBody>
      </p:sp>
      <p:pic>
        <p:nvPicPr>
          <p:cNvPr id="12"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800" y="1706604"/>
            <a:ext cx="5765800" cy="2769665"/>
          </a:xfrm>
          <a:prstGeom prst="rect">
            <a:avLst/>
          </a:prstGeom>
        </p:spPr>
      </p:pic>
    </p:spTree>
    <p:extLst>
      <p:ext uri="{BB962C8B-B14F-4D97-AF65-F5344CB8AC3E}">
        <p14:creationId xmlns:p14="http://schemas.microsoft.com/office/powerpoint/2010/main" val="1386784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200" dirty="0" smtClean="0"/>
              <a:t>12.4.8 Redcoat annotation </a:t>
            </a:r>
            <a:r>
              <a:rPr lang="en-US" sz="4200" dirty="0"/>
              <a:t>t</a:t>
            </a:r>
            <a:r>
              <a:rPr lang="en-US" sz="4200" dirty="0" smtClean="0"/>
              <a:t>ool</a:t>
            </a:r>
            <a:endParaRPr lang="en-US" sz="4200" dirty="0"/>
          </a:p>
        </p:txBody>
      </p:sp>
    </p:spTree>
    <p:extLst>
      <p:ext uri="{BB962C8B-B14F-4D97-AF65-F5344CB8AC3E}">
        <p14:creationId xmlns:p14="http://schemas.microsoft.com/office/powerpoint/2010/main" val="1505216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12.4.8 Redcoat Annotation Tool</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324418"/>
            <a:ext cx="6950075" cy="2763335"/>
          </a:xfrm>
        </p:spPr>
        <p:txBody>
          <a:bodyPr>
            <a:normAutofit/>
          </a:bodyPr>
          <a:lstStyle/>
          <a:p>
            <a:pPr marL="0" lvl="0" indent="0">
              <a:buNone/>
            </a:pPr>
            <a:r>
              <a:rPr lang="en-US" b="1" dirty="0" smtClean="0">
                <a:solidFill>
                  <a:srgbClr val="A40F6C"/>
                </a:solidFill>
              </a:rPr>
              <a:t>Text Annotation Tool</a:t>
            </a:r>
            <a:endParaRPr lang="en-US" b="1" dirty="0">
              <a:solidFill>
                <a:srgbClr val="A40F6C"/>
              </a:solidFill>
            </a:endParaRPr>
          </a:p>
        </p:txBody>
      </p:sp>
      <p:pic>
        <p:nvPicPr>
          <p:cNvPr id="9" name="Content Placeholder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994" y="1632990"/>
            <a:ext cx="6097306" cy="2874995"/>
          </a:xfrm>
          <a:prstGeom prst="rect">
            <a:avLst/>
          </a:prstGeom>
        </p:spPr>
      </p:pic>
      <p:sp>
        <p:nvSpPr>
          <p:cNvPr id="2" name="Rectangle 1"/>
          <p:cNvSpPr/>
          <p:nvPr/>
        </p:nvSpPr>
        <p:spPr>
          <a:xfrm>
            <a:off x="457200" y="4541947"/>
            <a:ext cx="2980892" cy="307777"/>
          </a:xfrm>
          <a:prstGeom prst="rect">
            <a:avLst/>
          </a:prstGeom>
        </p:spPr>
        <p:txBody>
          <a:bodyPr wrap="none">
            <a:spAutoFit/>
          </a:bodyPr>
          <a:lstStyle/>
          <a:p>
            <a:r>
              <a:rPr lang="en-AU" sz="1400" dirty="0"/>
              <a:t>http://</a:t>
            </a:r>
            <a:r>
              <a:rPr lang="en-AU" sz="1400" dirty="0" err="1"/>
              <a:t>agent.csse.uwa.edu.au</a:t>
            </a:r>
            <a:r>
              <a:rPr lang="en-AU" sz="1400" dirty="0"/>
              <a:t>/redcoat</a:t>
            </a:r>
          </a:p>
        </p:txBody>
      </p:sp>
      <p:pic>
        <p:nvPicPr>
          <p:cNvPr id="10" name="Picture 4" descr="phot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48600" y="4252853"/>
            <a:ext cx="876301" cy="788565"/>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6392301" y="4733641"/>
            <a:ext cx="1456299" cy="307777"/>
          </a:xfrm>
          <a:prstGeom prst="rect">
            <a:avLst/>
          </a:prstGeom>
          <a:noFill/>
        </p:spPr>
        <p:txBody>
          <a:bodyPr wrap="square" rtlCol="0">
            <a:spAutoFit/>
          </a:bodyPr>
          <a:lstStyle/>
          <a:p>
            <a:r>
              <a:rPr lang="en-AU" sz="1400" dirty="0" smtClean="0"/>
              <a:t>Michael Stewart</a:t>
            </a:r>
            <a:endParaRPr lang="en-AU" sz="1400" dirty="0"/>
          </a:p>
        </p:txBody>
      </p:sp>
    </p:spTree>
    <p:extLst>
      <p:ext uri="{BB962C8B-B14F-4D97-AF65-F5344CB8AC3E}">
        <p14:creationId xmlns:p14="http://schemas.microsoft.com/office/powerpoint/2010/main" val="22045143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4" name="Title 1"/>
          <p:cNvSpPr txBox="1">
            <a:spLocks/>
          </p:cNvSpPr>
          <p:nvPr/>
        </p:nvSpPr>
        <p:spPr>
          <a:xfrm>
            <a:off x="463176" y="1683717"/>
            <a:ext cx="7886700" cy="4516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err="1"/>
              <a:t>Kalgoorlie</a:t>
            </a:r>
            <a:r>
              <a:rPr lang="en-US" sz="1400" dirty="0"/>
              <a:t> + iron-ore –gold = ???</a:t>
            </a:r>
            <a:endParaRPr lang="en-AU" sz="1400" dirty="0"/>
          </a:p>
        </p:txBody>
      </p:sp>
      <p:graphicFrame>
        <p:nvGraphicFramePr>
          <p:cNvPr id="15" name="Content Placeholder 7"/>
          <p:cNvGraphicFramePr>
            <a:graphicFrameLocks/>
          </p:cNvGraphicFramePr>
          <p:nvPr>
            <p:extLst>
              <p:ext uri="{D42A27DB-BD31-4B8C-83A1-F6EECF244321}">
                <p14:modId xmlns:p14="http://schemas.microsoft.com/office/powerpoint/2010/main" val="2617643134"/>
              </p:ext>
            </p:extLst>
          </p:nvPr>
        </p:nvGraphicFramePr>
        <p:xfrm>
          <a:off x="463176" y="2211315"/>
          <a:ext cx="7886700" cy="24476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163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7"/>
          <p:cNvPicPr>
            <a:picLocks noChangeAspect="1"/>
          </p:cNvPicPr>
          <p:nvPr/>
        </p:nvPicPr>
        <p:blipFill>
          <a:blip r:embed="rId3"/>
          <a:stretch>
            <a:fillRect/>
          </a:stretch>
        </p:blipFill>
        <p:spPr>
          <a:xfrm>
            <a:off x="584199" y="1668719"/>
            <a:ext cx="5225557" cy="2864008"/>
          </a:xfrm>
          <a:prstGeom prst="rect">
            <a:avLst/>
          </a:prstGeom>
        </p:spPr>
      </p:pic>
    </p:spTree>
    <p:extLst>
      <p:ext uri="{BB962C8B-B14F-4D97-AF65-F5344CB8AC3E}">
        <p14:creationId xmlns:p14="http://schemas.microsoft.com/office/powerpoint/2010/main" val="1533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1818</TotalTime>
  <Words>3803</Words>
  <Application>Microsoft Office PowerPoint</Application>
  <PresentationFormat>On-screen Show (16:9)</PresentationFormat>
  <Paragraphs>521</Paragraphs>
  <Slides>78</Slides>
  <Notes>6</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1" baseType="lpstr">
      <vt:lpstr>ＭＳ Ｐゴシック</vt:lpstr>
      <vt:lpstr>Arial</vt:lpstr>
      <vt:lpstr>Arial Nova Cond Light</vt:lpstr>
      <vt:lpstr>Calibri</vt:lpstr>
      <vt:lpstr>Cambria Math</vt:lpstr>
      <vt:lpstr>CMR10</vt:lpstr>
      <vt:lpstr>CMTI10</vt:lpstr>
      <vt:lpstr>CMTT10</vt:lpstr>
      <vt:lpstr>Gill Sans</vt:lpstr>
      <vt:lpstr>NimbusRomNo9L-Regu</vt:lpstr>
      <vt:lpstr>ヒラギノ角ゴ ProN W3</vt:lpstr>
      <vt:lpstr>A8014 CORE Skills Powerpoint-1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Word and Phrases to Sentence Representations</vt:lpstr>
      <vt:lpstr>Holistic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Author Name Disambiguation PubMed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Tyler Bikaun</cp:lastModifiedBy>
  <cp:revision>82</cp:revision>
  <dcterms:created xsi:type="dcterms:W3CDTF">2020-01-22T07:55:46Z</dcterms:created>
  <dcterms:modified xsi:type="dcterms:W3CDTF">2020-03-25T22:38:42Z</dcterms:modified>
</cp:coreProperties>
</file>